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Lst>
  <p:notesMasterIdLst>
    <p:notesMasterId r:id="rId31"/>
  </p:notesMasterIdLst>
  <p:handoutMasterIdLst>
    <p:handoutMasterId r:id="rId32"/>
  </p:handoutMasterIdLst>
  <p:sldIdLst>
    <p:sldId id="256" r:id="rId3"/>
    <p:sldId id="266" r:id="rId4"/>
    <p:sldId id="310" r:id="rId5"/>
    <p:sldId id="292" r:id="rId6"/>
    <p:sldId id="295" r:id="rId7"/>
    <p:sldId id="257" r:id="rId8"/>
    <p:sldId id="309" r:id="rId9"/>
    <p:sldId id="276" r:id="rId10"/>
    <p:sldId id="286" r:id="rId11"/>
    <p:sldId id="258" r:id="rId12"/>
    <p:sldId id="277" r:id="rId13"/>
    <p:sldId id="296" r:id="rId14"/>
    <p:sldId id="259" r:id="rId15"/>
    <p:sldId id="261" r:id="rId16"/>
    <p:sldId id="278" r:id="rId17"/>
    <p:sldId id="297" r:id="rId18"/>
    <p:sldId id="298" r:id="rId19"/>
    <p:sldId id="299" r:id="rId20"/>
    <p:sldId id="282" r:id="rId21"/>
    <p:sldId id="308" r:id="rId22"/>
    <p:sldId id="284" r:id="rId23"/>
    <p:sldId id="285" r:id="rId24"/>
    <p:sldId id="304" r:id="rId25"/>
    <p:sldId id="305" r:id="rId26"/>
    <p:sldId id="306" r:id="rId27"/>
    <p:sldId id="307" r:id="rId28"/>
    <p:sldId id="293" r:id="rId29"/>
    <p:sldId id="294"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74" autoAdjust="0"/>
    <p:restoredTop sz="94799" autoAdjust="0"/>
  </p:normalViewPr>
  <p:slideViewPr>
    <p:cSldViewPr snapToGrid="0">
      <p:cViewPr>
        <p:scale>
          <a:sx n="87" d="100"/>
          <a:sy n="87" d="100"/>
        </p:scale>
        <p:origin x="-1166" y="-43"/>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EB2DF1A-8258-304C-9175-B032BA3A8BAB}" type="datetimeFigureOut">
              <a:rPr lang="en-US" smtClean="0"/>
              <a:t>2/5/2017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DE27141-EDDE-6248-A846-2BFAF7EA6159}" type="slidenum">
              <a:rPr lang="en-US" smtClean="0"/>
              <a:t>‹#›</a:t>
            </a:fld>
            <a:endParaRPr lang="en-US"/>
          </a:p>
        </p:txBody>
      </p:sp>
    </p:spTree>
    <p:extLst>
      <p:ext uri="{BB962C8B-B14F-4D97-AF65-F5344CB8AC3E}">
        <p14:creationId xmlns:p14="http://schemas.microsoft.com/office/powerpoint/2010/main" val="11588849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39F255-5B29-4619-ABF7-E7AAD6C36657}" type="datetimeFigureOut">
              <a:rPr lang="en-US" smtClean="0"/>
              <a:t>2/5/2017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3D5F04-FEE0-40CF-A294-F27CE6E8B87C}" type="slidenum">
              <a:rPr lang="en-US" smtClean="0"/>
              <a:t>‹#›</a:t>
            </a:fld>
            <a:endParaRPr lang="en-US"/>
          </a:p>
        </p:txBody>
      </p:sp>
    </p:spTree>
    <p:extLst>
      <p:ext uri="{BB962C8B-B14F-4D97-AF65-F5344CB8AC3E}">
        <p14:creationId xmlns:p14="http://schemas.microsoft.com/office/powerpoint/2010/main" val="155990529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a:t>
            </a:fld>
            <a:endParaRPr lang="en-US" dirty="0"/>
          </a:p>
        </p:txBody>
      </p:sp>
    </p:spTree>
    <p:extLst>
      <p:ext uri="{BB962C8B-B14F-4D97-AF65-F5344CB8AC3E}">
        <p14:creationId xmlns:p14="http://schemas.microsoft.com/office/powerpoint/2010/main" val="1701942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14</a:t>
            </a:fld>
            <a:endParaRPr lang="en-US"/>
          </a:p>
        </p:txBody>
      </p:sp>
    </p:spTree>
    <p:extLst>
      <p:ext uri="{BB962C8B-B14F-4D97-AF65-F5344CB8AC3E}">
        <p14:creationId xmlns:p14="http://schemas.microsoft.com/office/powerpoint/2010/main" val="224522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15</a:t>
            </a:fld>
            <a:endParaRPr lang="en-US"/>
          </a:p>
        </p:txBody>
      </p:sp>
    </p:spTree>
    <p:extLst>
      <p:ext uri="{BB962C8B-B14F-4D97-AF65-F5344CB8AC3E}">
        <p14:creationId xmlns:p14="http://schemas.microsoft.com/office/powerpoint/2010/main" val="3913231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16</a:t>
            </a:fld>
            <a:endParaRPr lang="en-US"/>
          </a:p>
        </p:txBody>
      </p:sp>
    </p:spTree>
    <p:extLst>
      <p:ext uri="{BB962C8B-B14F-4D97-AF65-F5344CB8AC3E}">
        <p14:creationId xmlns:p14="http://schemas.microsoft.com/office/powerpoint/2010/main" val="1178829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21</a:t>
            </a:fld>
            <a:endParaRPr lang="en-US"/>
          </a:p>
        </p:txBody>
      </p:sp>
    </p:spTree>
    <p:extLst>
      <p:ext uri="{BB962C8B-B14F-4D97-AF65-F5344CB8AC3E}">
        <p14:creationId xmlns:p14="http://schemas.microsoft.com/office/powerpoint/2010/main" val="3499906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22</a:t>
            </a:fld>
            <a:endParaRPr lang="en-US"/>
          </a:p>
        </p:txBody>
      </p:sp>
    </p:spTree>
    <p:extLst>
      <p:ext uri="{BB962C8B-B14F-4D97-AF65-F5344CB8AC3E}">
        <p14:creationId xmlns:p14="http://schemas.microsoft.com/office/powerpoint/2010/main" val="2497455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2</a:t>
            </a:fld>
            <a:endParaRPr lang="en-US"/>
          </a:p>
        </p:txBody>
      </p:sp>
    </p:spTree>
    <p:extLst>
      <p:ext uri="{BB962C8B-B14F-4D97-AF65-F5344CB8AC3E}">
        <p14:creationId xmlns:p14="http://schemas.microsoft.com/office/powerpoint/2010/main" val="3207355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6</a:t>
            </a:fld>
            <a:endParaRPr lang="en-US"/>
          </a:p>
        </p:txBody>
      </p:sp>
    </p:spTree>
    <p:extLst>
      <p:ext uri="{BB962C8B-B14F-4D97-AF65-F5344CB8AC3E}">
        <p14:creationId xmlns:p14="http://schemas.microsoft.com/office/powerpoint/2010/main" val="1485521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7</a:t>
            </a:fld>
            <a:endParaRPr lang="en-US"/>
          </a:p>
        </p:txBody>
      </p:sp>
    </p:spTree>
    <p:extLst>
      <p:ext uri="{BB962C8B-B14F-4D97-AF65-F5344CB8AC3E}">
        <p14:creationId xmlns:p14="http://schemas.microsoft.com/office/powerpoint/2010/main" val="3460619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8</a:t>
            </a:fld>
            <a:endParaRPr lang="en-US"/>
          </a:p>
        </p:txBody>
      </p:sp>
    </p:spTree>
    <p:extLst>
      <p:ext uri="{BB962C8B-B14F-4D97-AF65-F5344CB8AC3E}">
        <p14:creationId xmlns:p14="http://schemas.microsoft.com/office/powerpoint/2010/main" val="2551002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9</a:t>
            </a:fld>
            <a:endParaRPr lang="en-US"/>
          </a:p>
        </p:txBody>
      </p:sp>
    </p:spTree>
    <p:extLst>
      <p:ext uri="{BB962C8B-B14F-4D97-AF65-F5344CB8AC3E}">
        <p14:creationId xmlns:p14="http://schemas.microsoft.com/office/powerpoint/2010/main" val="2014650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10</a:t>
            </a:fld>
            <a:endParaRPr lang="en-US"/>
          </a:p>
        </p:txBody>
      </p:sp>
    </p:spTree>
    <p:extLst>
      <p:ext uri="{BB962C8B-B14F-4D97-AF65-F5344CB8AC3E}">
        <p14:creationId xmlns:p14="http://schemas.microsoft.com/office/powerpoint/2010/main" val="1058579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11</a:t>
            </a:fld>
            <a:endParaRPr lang="en-US"/>
          </a:p>
        </p:txBody>
      </p:sp>
    </p:spTree>
    <p:extLst>
      <p:ext uri="{BB962C8B-B14F-4D97-AF65-F5344CB8AC3E}">
        <p14:creationId xmlns:p14="http://schemas.microsoft.com/office/powerpoint/2010/main" val="1616209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13</a:t>
            </a:fld>
            <a:endParaRPr lang="en-US"/>
          </a:p>
        </p:txBody>
      </p:sp>
    </p:spTree>
    <p:extLst>
      <p:ext uri="{BB962C8B-B14F-4D97-AF65-F5344CB8AC3E}">
        <p14:creationId xmlns:p14="http://schemas.microsoft.com/office/powerpoint/2010/main" val="3464641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30" name="Shape 30"/>
          <p:cNvSpPr>
            <a:spLocks noGrp="1"/>
          </p:cNvSpPr>
          <p:nvPr>
            <p:ph type="title"/>
          </p:nvPr>
        </p:nvSpPr>
        <p:spPr>
          <a:xfrm>
            <a:off x="776883" y="401836"/>
            <a:ext cx="7590235" cy="1660922"/>
          </a:xfrm>
          <a:prstGeom prst="rect">
            <a:avLst/>
          </a:prstGeom>
        </p:spPr>
        <p:txBody>
          <a:bodyPr/>
          <a:lstStyle/>
          <a:p>
            <a:r>
              <a:t>Title Text</a:t>
            </a:r>
          </a:p>
        </p:txBody>
      </p:sp>
      <p:sp>
        <p:nvSpPr>
          <p:cNvPr id="31" name="Shape 31"/>
          <p:cNvSpPr>
            <a:spLocks noGrp="1"/>
          </p:cNvSpPr>
          <p:nvPr>
            <p:ph type="body" idx="1"/>
          </p:nvPr>
        </p:nvSpPr>
        <p:spPr>
          <a:xfrm>
            <a:off x="776883" y="2125267"/>
            <a:ext cx="7590235" cy="4018359"/>
          </a:xfrm>
          <a:prstGeom prst="rect">
            <a:avLst/>
          </a:prstGeom>
        </p:spPr>
        <p:txBody>
          <a:bodyPr/>
          <a:lstStyle>
            <a:lvl1pPr marL="193631" indent="-193631" defTabSz="241093">
              <a:spcBef>
                <a:spcPts val="1477"/>
              </a:spcBef>
              <a:buBlip>
                <a:blip r:embed="rId2"/>
              </a:buBlip>
              <a:defRPr sz="2004"/>
            </a:lvl1pPr>
            <a:lvl2pPr marL="428027" indent="-193631" defTabSz="241093">
              <a:spcBef>
                <a:spcPts val="1477"/>
              </a:spcBef>
              <a:buBlip>
                <a:blip r:embed="rId2"/>
              </a:buBlip>
              <a:defRPr sz="2004"/>
            </a:lvl2pPr>
            <a:lvl3pPr marL="662423" indent="-193631" defTabSz="241093">
              <a:spcBef>
                <a:spcPts val="1477"/>
              </a:spcBef>
              <a:buBlip>
                <a:blip r:embed="rId2"/>
              </a:buBlip>
              <a:defRPr sz="2004"/>
            </a:lvl3pPr>
            <a:lvl4pPr marL="896819" indent="-193631" defTabSz="241093">
              <a:spcBef>
                <a:spcPts val="1477"/>
              </a:spcBef>
              <a:buBlip>
                <a:blip r:embed="rId2"/>
              </a:buBlip>
              <a:defRPr sz="2004"/>
            </a:lvl4pPr>
            <a:lvl5pPr marL="1131215" indent="-193631" defTabSz="241093">
              <a:spcBef>
                <a:spcPts val="1477"/>
              </a:spcBef>
              <a:buBlip>
                <a:blip r:embed="rId2"/>
              </a:buBlip>
              <a:defRPr sz="2004"/>
            </a:lvl5pPr>
          </a:lstStyle>
          <a:p>
            <a:r>
              <a:t>Body Level One</a:t>
            </a:r>
          </a:p>
          <a:p>
            <a:pPr lvl="1"/>
            <a:r>
              <a:t>Body Level Two</a:t>
            </a:r>
          </a:p>
          <a:p>
            <a:pPr lvl="2"/>
            <a:r>
              <a:t>Body Level Three</a:t>
            </a:r>
          </a:p>
          <a:p>
            <a:pPr lvl="3"/>
            <a:r>
              <a:t>Body Level Four</a:t>
            </a:r>
          </a:p>
          <a:p>
            <a:pPr lvl="4"/>
            <a:r>
              <a:t>Body Level Five</a:t>
            </a:r>
          </a:p>
        </p:txBody>
      </p:sp>
      <p:sp>
        <p:nvSpPr>
          <p:cNvPr id="32" name="Shape 3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78506290"/>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6A1D65C0-F106-E948-B9D9-1221F058EDAE}" type="datetime1">
              <a:rPr lang="en-US" smtClean="0"/>
              <a:t>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1167916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2606A3E1-8E4C-EC48-BE73-A75AB4CC1092}" type="datetime1">
              <a:rPr lang="en-US" smtClean="0"/>
              <a:t>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172273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0CFAFFC8-F958-004B-863E-C3DDDC39E7DE}" type="datetime1">
              <a:rPr lang="en-US" smtClean="0"/>
              <a:t>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1956418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11641552-8E87-774D-BAB6-2B327C506682}" type="datetime1">
              <a:rPr lang="en-US" smtClean="0"/>
              <a:t>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2119041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11A78268-481A-E649-83C1-F86CD2AA51A2}" type="datetime1">
              <a:rPr lang="en-US" smtClean="0"/>
              <a:t>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10542763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5664BD1D-405F-CE48-B7F4-7EA6021FDE0E}" type="datetime1">
              <a:rPr lang="en-US" smtClean="0"/>
              <a:t>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4281149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39" name="Shape 39"/>
          <p:cNvSpPr>
            <a:spLocks noGrp="1"/>
          </p:cNvSpPr>
          <p:nvPr>
            <p:ph type="pic" sz="quarter" idx="13"/>
          </p:nvPr>
        </p:nvSpPr>
        <p:spPr>
          <a:xfrm>
            <a:off x="5331024" y="2125266"/>
            <a:ext cx="3036094" cy="4018361"/>
          </a:xfrm>
          <a:prstGeom prst="rect">
            <a:avLst/>
          </a:prstGeom>
        </p:spPr>
        <p:txBody>
          <a:bodyPr lIns="91439" tIns="45719" rIns="91439" bIns="45719" anchor="t">
            <a:noAutofit/>
          </a:bodyPr>
          <a:lstStyle/>
          <a:p>
            <a:endParaRPr/>
          </a:p>
        </p:txBody>
      </p:sp>
      <p:sp>
        <p:nvSpPr>
          <p:cNvPr id="40" name="Shape 40"/>
          <p:cNvSpPr>
            <a:spLocks noGrp="1"/>
          </p:cNvSpPr>
          <p:nvPr>
            <p:ph type="title"/>
          </p:nvPr>
        </p:nvSpPr>
        <p:spPr>
          <a:xfrm>
            <a:off x="776883" y="401836"/>
            <a:ext cx="7590235" cy="1660922"/>
          </a:xfrm>
          <a:prstGeom prst="rect">
            <a:avLst/>
          </a:prstGeom>
        </p:spPr>
        <p:txBody>
          <a:bodyPr/>
          <a:lstStyle/>
          <a:p>
            <a:r>
              <a:t>Title Text</a:t>
            </a:r>
          </a:p>
        </p:txBody>
      </p:sp>
      <p:sp>
        <p:nvSpPr>
          <p:cNvPr id="41" name="Shape 41"/>
          <p:cNvSpPr>
            <a:spLocks noGrp="1"/>
          </p:cNvSpPr>
          <p:nvPr>
            <p:ph type="body" sz="half" idx="1"/>
          </p:nvPr>
        </p:nvSpPr>
        <p:spPr>
          <a:xfrm>
            <a:off x="776883" y="2125267"/>
            <a:ext cx="3795117" cy="4018359"/>
          </a:xfrm>
          <a:prstGeom prst="rect">
            <a:avLst/>
          </a:prstGeom>
        </p:spPr>
        <p:txBody>
          <a:bodyPr/>
          <a:lstStyle>
            <a:lvl1pPr marL="193631" indent="-193631" defTabSz="241093">
              <a:spcBef>
                <a:spcPts val="1477"/>
              </a:spcBef>
              <a:buBlip>
                <a:blip r:embed="rId2"/>
              </a:buBlip>
              <a:defRPr sz="2004"/>
            </a:lvl1pPr>
            <a:lvl2pPr marL="428027" indent="-193631" defTabSz="241093">
              <a:spcBef>
                <a:spcPts val="1477"/>
              </a:spcBef>
              <a:buBlip>
                <a:blip r:embed="rId2"/>
              </a:buBlip>
              <a:defRPr sz="2004"/>
            </a:lvl2pPr>
            <a:lvl3pPr marL="662423" indent="-193631" defTabSz="241093">
              <a:spcBef>
                <a:spcPts val="1477"/>
              </a:spcBef>
              <a:buBlip>
                <a:blip r:embed="rId2"/>
              </a:buBlip>
              <a:defRPr sz="2004"/>
            </a:lvl3pPr>
            <a:lvl4pPr marL="896819" indent="-193631" defTabSz="241093">
              <a:spcBef>
                <a:spcPts val="1477"/>
              </a:spcBef>
              <a:buBlip>
                <a:blip r:embed="rId2"/>
              </a:buBlip>
              <a:defRPr sz="2004"/>
            </a:lvl4pPr>
            <a:lvl5pPr marL="1131215" indent="-193631" defTabSz="241093">
              <a:spcBef>
                <a:spcPts val="1477"/>
              </a:spcBef>
              <a:buBlip>
                <a:blip r:embed="rId2"/>
              </a:buBlip>
              <a:defRPr sz="2004"/>
            </a:lvl5pPr>
          </a:lstStyle>
          <a:p>
            <a:r>
              <a:t>Body Level One</a:t>
            </a:r>
          </a:p>
          <a:p>
            <a:pPr lvl="1"/>
            <a:r>
              <a:t>Body Level Two</a:t>
            </a:r>
          </a:p>
          <a:p>
            <a:pPr lvl="2"/>
            <a:r>
              <a:t>Body Level Three</a:t>
            </a:r>
          </a:p>
          <a:p>
            <a:pPr lvl="3"/>
            <a:r>
              <a:t>Body Level Four</a:t>
            </a:r>
          </a:p>
          <a:p>
            <a:pPr lvl="4"/>
            <a:r>
              <a:t>Body Level Five</a:t>
            </a:r>
          </a:p>
        </p:txBody>
      </p:sp>
      <p:sp>
        <p:nvSpPr>
          <p:cNvPr id="42" name="Shape 4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4982516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57" name="Shape 57"/>
          <p:cNvSpPr>
            <a:spLocks noGrp="1"/>
          </p:cNvSpPr>
          <p:nvPr>
            <p:ph type="pic" sz="quarter" idx="13"/>
          </p:nvPr>
        </p:nvSpPr>
        <p:spPr>
          <a:xfrm>
            <a:off x="428626" y="440272"/>
            <a:ext cx="3170039" cy="2920010"/>
          </a:xfrm>
          <a:prstGeom prst="rect">
            <a:avLst/>
          </a:prstGeom>
        </p:spPr>
        <p:txBody>
          <a:bodyPr lIns="91439" tIns="45719" rIns="91439" bIns="45719" anchor="t">
            <a:noAutofit/>
          </a:bodyPr>
          <a:lstStyle/>
          <a:p>
            <a:endParaRPr/>
          </a:p>
        </p:txBody>
      </p:sp>
      <p:sp>
        <p:nvSpPr>
          <p:cNvPr id="58" name="Shape 58"/>
          <p:cNvSpPr>
            <a:spLocks noGrp="1"/>
          </p:cNvSpPr>
          <p:nvPr>
            <p:ph type="pic" idx="14"/>
          </p:nvPr>
        </p:nvSpPr>
        <p:spPr>
          <a:xfrm>
            <a:off x="3741540" y="444218"/>
            <a:ext cx="4947047" cy="5973962"/>
          </a:xfrm>
          <a:prstGeom prst="rect">
            <a:avLst/>
          </a:prstGeom>
        </p:spPr>
        <p:txBody>
          <a:bodyPr lIns="91439" tIns="45719" rIns="91439" bIns="45719" anchor="t">
            <a:noAutofit/>
          </a:bodyPr>
          <a:lstStyle/>
          <a:p>
            <a:endParaRPr/>
          </a:p>
        </p:txBody>
      </p:sp>
      <p:sp>
        <p:nvSpPr>
          <p:cNvPr id="59" name="Shape 59"/>
          <p:cNvSpPr>
            <a:spLocks noGrp="1"/>
          </p:cNvSpPr>
          <p:nvPr>
            <p:ph type="pic" sz="quarter" idx="15"/>
          </p:nvPr>
        </p:nvSpPr>
        <p:spPr>
          <a:xfrm>
            <a:off x="428626" y="3497720"/>
            <a:ext cx="3170039" cy="2911080"/>
          </a:xfrm>
          <a:prstGeom prst="rect">
            <a:avLst/>
          </a:prstGeom>
        </p:spPr>
        <p:txBody>
          <a:bodyPr lIns="91439" tIns="45719" rIns="91439" bIns="45719" anchor="t">
            <a:noAutofit/>
          </a:bodyPr>
          <a:lstStyle/>
          <a:p>
            <a:endParaRPr/>
          </a:p>
        </p:txBody>
      </p:sp>
      <p:sp>
        <p:nvSpPr>
          <p:cNvPr id="60" name="Shape 60"/>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7119579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67" name="Shape 67"/>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1141179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A69C444F-4F0E-CB4C-B4C5-FD1287603F68}" type="datetime1">
              <a:rPr lang="en-US" smtClean="0"/>
              <a:t>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3079480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C3089CE-A931-3044-8CBD-CB72389B29E4}" type="datetime1">
              <a:rPr lang="en-US" smtClean="0"/>
              <a:t>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543333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319BD13-5A7F-BE40-BF15-A74503BCBF5F}" type="datetime1">
              <a:rPr lang="en-US" smtClean="0"/>
              <a:t>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750283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DFF1C305-9848-3F44-9550-EFFA29EADE1D}" type="datetime1">
              <a:rPr lang="en-US" smtClean="0"/>
              <a:t>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1878659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5EDC48EC-0488-804D-97F0-E64EE66C6572}" type="datetime1">
              <a:rPr lang="en-US" smtClean="0"/>
              <a:t>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23464504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jp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776883" y="660797"/>
            <a:ext cx="7590235" cy="553640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a:buBlip>
                <a:blip r:embed="rId7"/>
              </a:buBlip>
            </a:lvl1pPr>
            <a:lvl2pPr>
              <a:buBlip>
                <a:blip r:embed="rId7"/>
              </a:buBlip>
            </a:lvl2pPr>
            <a:lvl3pPr>
              <a:buBlip>
                <a:blip r:embed="rId7"/>
              </a:buBlip>
            </a:lvl3pPr>
            <a:lvl4pPr>
              <a:buBlip>
                <a:blip r:embed="rId7"/>
              </a:buBlip>
            </a:lvl4pPr>
            <a:lvl5pPr>
              <a:buBlip>
                <a:blip r:embed="rId7"/>
              </a:buBlip>
            </a:lvl5pPr>
          </a:lstStyle>
          <a:p>
            <a:r>
              <a:t>Body Level One</a:t>
            </a:r>
          </a:p>
          <a:p>
            <a:pPr lvl="1"/>
            <a:r>
              <a:t>Body Level Two</a:t>
            </a:r>
          </a:p>
          <a:p>
            <a:pPr lvl="2"/>
            <a:r>
              <a:t>Body Level Three</a:t>
            </a:r>
          </a:p>
          <a:p>
            <a:pPr lvl="3"/>
            <a:r>
              <a:t>Body Level Four</a:t>
            </a:r>
          </a:p>
          <a:p>
            <a:pPr lvl="4"/>
            <a:r>
              <a:t>Body Level Five</a:t>
            </a:r>
          </a:p>
        </p:txBody>
      </p:sp>
      <p:sp>
        <p:nvSpPr>
          <p:cNvPr id="3" name="Shape 3"/>
          <p:cNvSpPr>
            <a:spLocks noGrp="1"/>
          </p:cNvSpPr>
          <p:nvPr>
            <p:ph type="title"/>
          </p:nvPr>
        </p:nvSpPr>
        <p:spPr>
          <a:xfrm>
            <a:off x="1370013" y="1371600"/>
            <a:ext cx="7315201" cy="46513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4" name="Shape 4"/>
          <p:cNvSpPr>
            <a:spLocks noGrp="1"/>
          </p:cNvSpPr>
          <p:nvPr>
            <p:ph type="sldNum" sz="quarter" idx="2"/>
          </p:nvPr>
        </p:nvSpPr>
        <p:spPr>
          <a:xfrm>
            <a:off x="4442501" y="6590110"/>
            <a:ext cx="250069" cy="248658"/>
          </a:xfrm>
          <a:prstGeom prst="rect">
            <a:avLst/>
          </a:prstGeom>
          <a:ln w="12700">
            <a:miter lim="400000"/>
          </a:ln>
        </p:spPr>
        <p:txBody>
          <a:bodyPr wrap="none" lIns="50800" tIns="50800" rIns="50800" bIns="50800">
            <a:spAutoFit/>
          </a:bodyPr>
          <a:lstStyle>
            <a:lvl1pPr>
              <a:defRPr sz="949" b="1">
                <a:solidFill>
                  <a:srgbClr val="454428"/>
                </a:solidFill>
              </a:defRPr>
            </a:lvl1pPr>
          </a:lstStyle>
          <a:p>
            <a:pPr algn="ctr" defTabSz="308063" hangingPunct="0"/>
            <a:fld id="{86CB4B4D-7CA3-9044-876B-883B54F8677D}" type="slidenum">
              <a:rPr lang="en-US" kern="0" smtClean="0">
                <a:latin typeface="Didot"/>
                <a:sym typeface="Didot"/>
              </a:rPr>
              <a:pPr algn="ctr" defTabSz="308063" hangingPunct="0"/>
              <a:t>‹#›</a:t>
            </a:fld>
            <a:endParaRPr lang="en-US" kern="0">
              <a:latin typeface="Didot"/>
              <a:sym typeface="Didot"/>
            </a:endParaRPr>
          </a:p>
        </p:txBody>
      </p:sp>
    </p:spTree>
    <p:extLst>
      <p:ext uri="{BB962C8B-B14F-4D97-AF65-F5344CB8AC3E}">
        <p14:creationId xmlns:p14="http://schemas.microsoft.com/office/powerpoint/2010/main" val="386429605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6" r:id="rId3"/>
    <p:sldLayoutId id="2147483667" r:id="rId4"/>
  </p:sldLayoutIdLst>
  <p:transition spd="med"/>
  <p:hf hdr="0" ftr="0" dt="0"/>
  <p:txStyles>
    <p:titleStyle>
      <a:lvl1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1pPr>
      <a:lvl2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2pPr>
      <a:lvl3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3pPr>
      <a:lvl4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4pPr>
      <a:lvl5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5pPr>
      <a:lvl6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6pPr>
      <a:lvl7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7pPr>
      <a:lvl8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8pPr>
      <a:lvl9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9pPr>
    </p:titleStyle>
    <p:bodyStyle>
      <a:lvl1pPr marL="234396" marR="0" indent="-234396" algn="l" defTabSz="308063" rtl="0" latinLnBrk="0">
        <a:lnSpc>
          <a:spcPct val="100000"/>
        </a:lnSpc>
        <a:spcBef>
          <a:spcPts val="1688"/>
        </a:spcBef>
        <a:spcAft>
          <a:spcPts val="0"/>
        </a:spcAft>
        <a:buClrTx/>
        <a:buSzPct val="50000"/>
        <a:buFontTx/>
        <a:buBlip>
          <a:blip r:embed="rId7"/>
        </a:buBlip>
        <a:tabLst/>
        <a:defRPr sz="2426" b="0" i="0" u="none" strike="noStrike" cap="none" spc="0" baseline="0">
          <a:ln>
            <a:noFill/>
          </a:ln>
          <a:solidFill>
            <a:srgbClr val="625B48"/>
          </a:solidFill>
          <a:uFillTx/>
          <a:latin typeface="Didot"/>
          <a:ea typeface="Didot"/>
          <a:cs typeface="Didot"/>
          <a:sym typeface="Didot"/>
        </a:defRPr>
      </a:lvl1pPr>
      <a:lvl2pPr marL="468792" marR="0" indent="-234396" algn="l" defTabSz="308063" rtl="0" latinLnBrk="0">
        <a:lnSpc>
          <a:spcPct val="100000"/>
        </a:lnSpc>
        <a:spcBef>
          <a:spcPts val="1688"/>
        </a:spcBef>
        <a:spcAft>
          <a:spcPts val="0"/>
        </a:spcAft>
        <a:buClrTx/>
        <a:buSzPct val="50000"/>
        <a:buFontTx/>
        <a:buBlip>
          <a:blip r:embed="rId7"/>
        </a:buBlip>
        <a:tabLst/>
        <a:defRPr sz="2426" b="0" i="0" u="none" strike="noStrike" cap="none" spc="0" baseline="0">
          <a:ln>
            <a:noFill/>
          </a:ln>
          <a:solidFill>
            <a:srgbClr val="625B48"/>
          </a:solidFill>
          <a:uFillTx/>
          <a:latin typeface="Didot"/>
          <a:ea typeface="Didot"/>
          <a:cs typeface="Didot"/>
          <a:sym typeface="Didot"/>
        </a:defRPr>
      </a:lvl2pPr>
      <a:lvl3pPr marL="703188" marR="0" indent="-234396" algn="l" defTabSz="308063" rtl="0" latinLnBrk="0">
        <a:lnSpc>
          <a:spcPct val="100000"/>
        </a:lnSpc>
        <a:spcBef>
          <a:spcPts val="1688"/>
        </a:spcBef>
        <a:spcAft>
          <a:spcPts val="0"/>
        </a:spcAft>
        <a:buClrTx/>
        <a:buSzPct val="50000"/>
        <a:buFontTx/>
        <a:buBlip>
          <a:blip r:embed="rId7"/>
        </a:buBlip>
        <a:tabLst/>
        <a:defRPr sz="2426" b="0" i="0" u="none" strike="noStrike" cap="none" spc="0" baseline="0">
          <a:ln>
            <a:noFill/>
          </a:ln>
          <a:solidFill>
            <a:srgbClr val="625B48"/>
          </a:solidFill>
          <a:uFillTx/>
          <a:latin typeface="Didot"/>
          <a:ea typeface="Didot"/>
          <a:cs typeface="Didot"/>
          <a:sym typeface="Didot"/>
        </a:defRPr>
      </a:lvl3pPr>
      <a:lvl4pPr marL="937584" marR="0" indent="-234396" algn="l" defTabSz="308063" rtl="0" latinLnBrk="0">
        <a:lnSpc>
          <a:spcPct val="100000"/>
        </a:lnSpc>
        <a:spcBef>
          <a:spcPts val="1688"/>
        </a:spcBef>
        <a:spcAft>
          <a:spcPts val="0"/>
        </a:spcAft>
        <a:buClrTx/>
        <a:buSzPct val="50000"/>
        <a:buFontTx/>
        <a:buBlip>
          <a:blip r:embed="rId7"/>
        </a:buBlip>
        <a:tabLst/>
        <a:defRPr sz="2426" b="0" i="0" u="none" strike="noStrike" cap="none" spc="0" baseline="0">
          <a:ln>
            <a:noFill/>
          </a:ln>
          <a:solidFill>
            <a:srgbClr val="625B48"/>
          </a:solidFill>
          <a:uFillTx/>
          <a:latin typeface="Didot"/>
          <a:ea typeface="Didot"/>
          <a:cs typeface="Didot"/>
          <a:sym typeface="Didot"/>
        </a:defRPr>
      </a:lvl4pPr>
      <a:lvl5pPr marL="1171980" marR="0" indent="-234396" algn="l" defTabSz="308063" rtl="0" latinLnBrk="0">
        <a:lnSpc>
          <a:spcPct val="100000"/>
        </a:lnSpc>
        <a:spcBef>
          <a:spcPts val="1688"/>
        </a:spcBef>
        <a:spcAft>
          <a:spcPts val="0"/>
        </a:spcAft>
        <a:buClrTx/>
        <a:buSzPct val="50000"/>
        <a:buFontTx/>
        <a:buBlip>
          <a:blip r:embed="rId7"/>
        </a:buBlip>
        <a:tabLst/>
        <a:defRPr sz="2426" b="0" i="0" u="none" strike="noStrike" cap="none" spc="0" baseline="0">
          <a:ln>
            <a:noFill/>
          </a:ln>
          <a:solidFill>
            <a:srgbClr val="625B48"/>
          </a:solidFill>
          <a:uFillTx/>
          <a:latin typeface="Didot"/>
          <a:ea typeface="Didot"/>
          <a:cs typeface="Didot"/>
          <a:sym typeface="Didot"/>
        </a:defRPr>
      </a:lvl5pPr>
      <a:lvl6pPr marL="0" marR="0" indent="0" algn="l" defTabSz="308063" rtl="0" latinLnBrk="0">
        <a:lnSpc>
          <a:spcPct val="100000"/>
        </a:lnSpc>
        <a:spcBef>
          <a:spcPts val="1688"/>
        </a:spcBef>
        <a:spcAft>
          <a:spcPts val="0"/>
        </a:spcAft>
        <a:buClrTx/>
        <a:buSzTx/>
        <a:buFontTx/>
        <a:buNone/>
        <a:tabLst/>
        <a:defRPr sz="2426" b="0" i="0" u="none" strike="noStrike" cap="none" spc="0" baseline="0">
          <a:ln>
            <a:noFill/>
          </a:ln>
          <a:solidFill>
            <a:srgbClr val="625B48"/>
          </a:solidFill>
          <a:uFillTx/>
          <a:latin typeface="Didot"/>
          <a:ea typeface="Didot"/>
          <a:cs typeface="Didot"/>
          <a:sym typeface="Didot"/>
        </a:defRPr>
      </a:lvl6pPr>
      <a:lvl7pPr marL="0" marR="0" indent="0" algn="l" defTabSz="308063" rtl="0" latinLnBrk="0">
        <a:lnSpc>
          <a:spcPct val="100000"/>
        </a:lnSpc>
        <a:spcBef>
          <a:spcPts val="1688"/>
        </a:spcBef>
        <a:spcAft>
          <a:spcPts val="0"/>
        </a:spcAft>
        <a:buClrTx/>
        <a:buSzTx/>
        <a:buFontTx/>
        <a:buNone/>
        <a:tabLst/>
        <a:defRPr sz="2426" b="0" i="0" u="none" strike="noStrike" cap="none" spc="0" baseline="0">
          <a:ln>
            <a:noFill/>
          </a:ln>
          <a:solidFill>
            <a:srgbClr val="625B48"/>
          </a:solidFill>
          <a:uFillTx/>
          <a:latin typeface="Didot"/>
          <a:ea typeface="Didot"/>
          <a:cs typeface="Didot"/>
          <a:sym typeface="Didot"/>
        </a:defRPr>
      </a:lvl7pPr>
      <a:lvl8pPr marL="0" marR="0" indent="0" algn="l" defTabSz="308063" rtl="0" latinLnBrk="0">
        <a:lnSpc>
          <a:spcPct val="100000"/>
        </a:lnSpc>
        <a:spcBef>
          <a:spcPts val="1688"/>
        </a:spcBef>
        <a:spcAft>
          <a:spcPts val="0"/>
        </a:spcAft>
        <a:buClrTx/>
        <a:buSzTx/>
        <a:buFontTx/>
        <a:buNone/>
        <a:tabLst/>
        <a:defRPr sz="2426" b="0" i="0" u="none" strike="noStrike" cap="none" spc="0" baseline="0">
          <a:ln>
            <a:noFill/>
          </a:ln>
          <a:solidFill>
            <a:srgbClr val="625B48"/>
          </a:solidFill>
          <a:uFillTx/>
          <a:latin typeface="Didot"/>
          <a:ea typeface="Didot"/>
          <a:cs typeface="Didot"/>
          <a:sym typeface="Didot"/>
        </a:defRPr>
      </a:lvl8pPr>
      <a:lvl9pPr marL="0" marR="0" indent="0" algn="l" defTabSz="308063" rtl="0" latinLnBrk="0">
        <a:lnSpc>
          <a:spcPct val="100000"/>
        </a:lnSpc>
        <a:spcBef>
          <a:spcPts val="1688"/>
        </a:spcBef>
        <a:spcAft>
          <a:spcPts val="0"/>
        </a:spcAft>
        <a:buClrTx/>
        <a:buSzTx/>
        <a:buFontTx/>
        <a:buNone/>
        <a:tabLst/>
        <a:defRPr sz="2426" b="0" i="0" u="none" strike="noStrike" cap="none" spc="0" baseline="0">
          <a:ln>
            <a:noFill/>
          </a:ln>
          <a:solidFill>
            <a:srgbClr val="625B48"/>
          </a:solidFill>
          <a:uFillTx/>
          <a:latin typeface="Didot"/>
          <a:ea typeface="Didot"/>
          <a:cs typeface="Didot"/>
          <a:sym typeface="Didot"/>
        </a:defRPr>
      </a:lvl9pPr>
    </p:bodyStyle>
    <p:otherStyle>
      <a:lvl1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1pPr>
      <a:lvl2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2pPr>
      <a:lvl3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3pPr>
      <a:lvl4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4pPr>
      <a:lvl5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5pPr>
      <a:lvl6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6pPr>
      <a:lvl7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7pPr>
      <a:lvl8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8pPr>
      <a:lvl9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8918" y="6218527"/>
            <a:ext cx="423356" cy="365125"/>
          </a:xfrm>
          <a:prstGeom prst="rect">
            <a:avLst/>
          </a:prstGeom>
        </p:spPr>
        <p:txBody>
          <a:bodyPr vert="horz" lIns="91440" tIns="45720" rIns="91440" bIns="45720" rtlCol="0" anchor="ctr"/>
          <a:lstStyle>
            <a:lvl1pPr algn="r">
              <a:defRPr sz="1200">
                <a:solidFill>
                  <a:srgbClr val="FFFFFF"/>
                </a:solidFill>
              </a:defRPr>
            </a:lvl1pPr>
          </a:lstStyle>
          <a:p>
            <a:fld id="{D64212AE-C6D7-4DAE-B05A-60F3647E62E0}" type="slidenum">
              <a:rPr lang="en-US" smtClean="0"/>
              <a:pPr/>
              <a:t>‹#›</a:t>
            </a:fld>
            <a:endParaRPr lang="en-US"/>
          </a:p>
        </p:txBody>
      </p:sp>
    </p:spTree>
    <p:extLst>
      <p:ext uri="{BB962C8B-B14F-4D97-AF65-F5344CB8AC3E}">
        <p14:creationId xmlns:p14="http://schemas.microsoft.com/office/powerpoint/2010/main" val="195411664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Majlis Ansarullah</a:t>
            </a:r>
            <a:r>
              <a:rPr lang="en-US" b="1" dirty="0"/>
              <a:t/>
            </a:r>
            <a:br>
              <a:rPr lang="en-US" b="1" dirty="0"/>
            </a:br>
            <a:r>
              <a:rPr lang="en-US" b="1" dirty="0" smtClean="0"/>
              <a:t>Monthly Meeting</a:t>
            </a:r>
            <a:endParaRPr lang="en-US" b="1" dirty="0"/>
          </a:p>
        </p:txBody>
      </p:sp>
      <p:sp>
        <p:nvSpPr>
          <p:cNvPr id="3" name="Subtitle 2"/>
          <p:cNvSpPr>
            <a:spLocks noGrp="1"/>
          </p:cNvSpPr>
          <p:nvPr>
            <p:ph type="subTitle" idx="1"/>
          </p:nvPr>
        </p:nvSpPr>
        <p:spPr/>
        <p:txBody>
          <a:bodyPr/>
          <a:lstStyle/>
          <a:p>
            <a:r>
              <a:rPr lang="en-US" b="1" smtClean="0"/>
              <a:t>August </a:t>
            </a:r>
            <a:r>
              <a:rPr lang="en-US" b="1" dirty="0" smtClean="0"/>
              <a:t>2017</a:t>
            </a:r>
            <a:endParaRPr lang="en-US" b="1" dirty="0"/>
          </a:p>
        </p:txBody>
      </p:sp>
      <p:sp>
        <p:nvSpPr>
          <p:cNvPr id="4" name="TextBox 3"/>
          <p:cNvSpPr txBox="1"/>
          <p:nvPr/>
        </p:nvSpPr>
        <p:spPr>
          <a:xfrm>
            <a:off x="3621975" y="5717310"/>
            <a:ext cx="5522026" cy="461665"/>
          </a:xfrm>
          <a:prstGeom prst="rect">
            <a:avLst/>
          </a:prstGeom>
          <a:noFill/>
        </p:spPr>
        <p:txBody>
          <a:bodyPr wrap="square" rtlCol="0">
            <a:spAutoFit/>
          </a:bodyPr>
          <a:lstStyle/>
          <a:p>
            <a:pPr algn="r"/>
            <a:r>
              <a:rPr lang="en-US" sz="1200" dirty="0" smtClean="0"/>
              <a:t>This slide deck contains images licensed for the purpose of this presentation only.  </a:t>
            </a:r>
          </a:p>
          <a:p>
            <a:pPr algn="r"/>
            <a:r>
              <a:rPr lang="en-US" sz="1200" dirty="0" smtClean="0"/>
              <a:t>No one is permitted to use the images for any other use, without prior permission.</a:t>
            </a:r>
            <a:endParaRPr lang="en-US" sz="1200" dirty="0"/>
          </a:p>
        </p:txBody>
      </p:sp>
      <p:sp>
        <p:nvSpPr>
          <p:cNvPr id="5" name="Slide Number Placeholder 4"/>
          <p:cNvSpPr>
            <a:spLocks noGrp="1"/>
          </p:cNvSpPr>
          <p:nvPr>
            <p:ph type="sldNum" sz="quarter" idx="12"/>
          </p:nvPr>
        </p:nvSpPr>
        <p:spPr/>
        <p:txBody>
          <a:bodyPr/>
          <a:lstStyle/>
          <a:p>
            <a:fld id="{D64212AE-C6D7-4DAE-B05A-60F3647E62E0}" type="slidenum">
              <a:rPr lang="en-US" smtClean="0"/>
              <a:t>1</a:t>
            </a:fld>
            <a:endParaRPr lang="en-US"/>
          </a:p>
        </p:txBody>
      </p:sp>
    </p:spTree>
    <p:extLst>
      <p:ext uri="{BB962C8B-B14F-4D97-AF65-F5344CB8AC3E}">
        <p14:creationId xmlns:p14="http://schemas.microsoft.com/office/powerpoint/2010/main" val="27732688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105180"/>
            <a:ext cx="9144000" cy="4961060"/>
          </a:xfrm>
          <a:prstGeom prst="rect">
            <a:avLst/>
          </a:prstGeom>
          <a:solidFill>
            <a:schemeClr val="accent2">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117137" y="321081"/>
            <a:ext cx="2915857" cy="769441"/>
          </a:xfrm>
          <a:prstGeom prst="rect">
            <a:avLst/>
          </a:prstGeom>
          <a:noFill/>
        </p:spPr>
        <p:txBody>
          <a:bodyPr wrap="none" rtlCol="0">
            <a:spAutoFit/>
          </a:bodyPr>
          <a:lstStyle/>
          <a:p>
            <a:r>
              <a:rPr lang="en-US" sz="4400" b="1" dirty="0" smtClean="0">
                <a:solidFill>
                  <a:schemeClr val="bg1"/>
                </a:solidFill>
              </a:rPr>
              <a:t>Discussion I</a:t>
            </a:r>
            <a:endParaRPr lang="en-US" sz="4400" b="1" dirty="0">
              <a:solidFill>
                <a:schemeClr val="bg1"/>
              </a:solidFill>
            </a:endParaRPr>
          </a:p>
        </p:txBody>
      </p:sp>
      <p:sp>
        <p:nvSpPr>
          <p:cNvPr id="6" name="TextBox 5"/>
          <p:cNvSpPr txBox="1"/>
          <p:nvPr/>
        </p:nvSpPr>
        <p:spPr>
          <a:xfrm>
            <a:off x="87176" y="1115097"/>
            <a:ext cx="4776372" cy="4893647"/>
          </a:xfrm>
          <a:prstGeom prst="rect">
            <a:avLst/>
          </a:prstGeom>
          <a:noFill/>
        </p:spPr>
        <p:txBody>
          <a:bodyPr wrap="square" rtlCol="0">
            <a:spAutoFit/>
          </a:bodyPr>
          <a:lstStyle/>
          <a:p>
            <a:pPr lvl="0"/>
            <a:r>
              <a:rPr lang="en-US" sz="2400" dirty="0" smtClean="0"/>
              <a:t>Your wife is going through menopause.  She’s been having frequent bouts of anxiety and depression.  She relies on you for help around the house and emotional support.</a:t>
            </a:r>
          </a:p>
          <a:p>
            <a:pPr lvl="0"/>
            <a:r>
              <a:rPr lang="en-US" sz="2400" dirty="0" smtClean="0"/>
              <a:t>  </a:t>
            </a:r>
            <a:endParaRPr lang="en-US" sz="2400" dirty="0"/>
          </a:p>
          <a:p>
            <a:pPr lvl="0"/>
            <a:r>
              <a:rPr lang="en-US" sz="2400" dirty="0" smtClean="0"/>
              <a:t>Well, in an hour, you need to rush to the masjid for a big </a:t>
            </a:r>
            <a:r>
              <a:rPr lang="en-US" sz="2400" dirty="0" err="1" smtClean="0"/>
              <a:t>Tabligh</a:t>
            </a:r>
            <a:r>
              <a:rPr lang="en-US" sz="2400" dirty="0" smtClean="0"/>
              <a:t> event.  You are the chief organizer for the event.  As your wife sees you preparing to leave, she urges you to please stay home.</a:t>
            </a:r>
            <a:endParaRPr lang="en-US" sz="2400" dirty="0"/>
          </a:p>
        </p:txBody>
      </p:sp>
      <p:sp>
        <p:nvSpPr>
          <p:cNvPr id="4" name="Slide Number Placeholder 3"/>
          <p:cNvSpPr>
            <a:spLocks noGrp="1"/>
          </p:cNvSpPr>
          <p:nvPr>
            <p:ph type="sldNum" sz="quarter" idx="12"/>
          </p:nvPr>
        </p:nvSpPr>
        <p:spPr/>
        <p:txBody>
          <a:bodyPr/>
          <a:lstStyle/>
          <a:p>
            <a:fld id="{D64212AE-C6D7-4DAE-B05A-60F3647E62E0}" type="slidenum">
              <a:rPr lang="en-US" smtClean="0"/>
              <a:t>10</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4792" y="1280159"/>
            <a:ext cx="3043428" cy="4562861"/>
          </a:xfrm>
          <a:prstGeom prst="rect">
            <a:avLst/>
          </a:prstGeom>
        </p:spPr>
      </p:pic>
    </p:spTree>
    <p:extLst>
      <p:ext uri="{BB962C8B-B14F-4D97-AF65-F5344CB8AC3E}">
        <p14:creationId xmlns:p14="http://schemas.microsoft.com/office/powerpoint/2010/main" val="1904279119"/>
      </p:ext>
    </p:extLst>
  </p:cSld>
  <p:clrMapOvr>
    <a:masterClrMapping/>
  </p:clrMapOvr>
  <p:transition spd="slow">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135906"/>
            <a:ext cx="9144000" cy="4961060"/>
          </a:xfrm>
          <a:prstGeom prst="rect">
            <a:avLst/>
          </a:prstGeom>
          <a:solidFill>
            <a:schemeClr val="accent2">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 name="TextBox 3"/>
          <p:cNvSpPr txBox="1"/>
          <p:nvPr/>
        </p:nvSpPr>
        <p:spPr>
          <a:xfrm>
            <a:off x="198002" y="1557784"/>
            <a:ext cx="8218420" cy="4524315"/>
          </a:xfrm>
          <a:prstGeom prst="rect">
            <a:avLst/>
          </a:prstGeom>
          <a:noFill/>
        </p:spPr>
        <p:txBody>
          <a:bodyPr wrap="square" rtlCol="0">
            <a:spAutoFit/>
          </a:bodyPr>
          <a:lstStyle/>
          <a:p>
            <a:pPr lvl="1"/>
            <a:r>
              <a:rPr lang="en-US" sz="2400" dirty="0" smtClean="0"/>
              <a:t>Option 1: Call the </a:t>
            </a:r>
            <a:r>
              <a:rPr lang="en-US" sz="2400" dirty="0" err="1" smtClean="0"/>
              <a:t>Jama’at</a:t>
            </a:r>
            <a:r>
              <a:rPr lang="en-US" sz="2400" dirty="0" smtClean="0"/>
              <a:t> President and let him know you have to deal with a family issue and can’t make it.</a:t>
            </a:r>
          </a:p>
          <a:p>
            <a:pPr lvl="1"/>
            <a:endParaRPr lang="en-US" sz="2400" dirty="0"/>
          </a:p>
          <a:p>
            <a:pPr lvl="1"/>
            <a:r>
              <a:rPr lang="en-US" sz="2400" dirty="0"/>
              <a:t>Option </a:t>
            </a:r>
            <a:r>
              <a:rPr lang="en-US" sz="2400" dirty="0" smtClean="0"/>
              <a:t>2: </a:t>
            </a:r>
            <a:r>
              <a:rPr lang="en-US" sz="2400" dirty="0"/>
              <a:t>Encourage your wife to call one of her close friends to help her during this </a:t>
            </a:r>
            <a:r>
              <a:rPr lang="en-US" sz="2400" dirty="0" smtClean="0"/>
              <a:t>time.</a:t>
            </a:r>
          </a:p>
          <a:p>
            <a:pPr lvl="1"/>
            <a:endParaRPr lang="en-US" sz="2400" dirty="0"/>
          </a:p>
          <a:p>
            <a:pPr lvl="1"/>
            <a:r>
              <a:rPr lang="en-US" sz="2400" dirty="0" smtClean="0"/>
              <a:t>Option 3: Remind your wife about your commitment to the event and commit to come back as soon as possible to help out at home.</a:t>
            </a:r>
          </a:p>
          <a:p>
            <a:pPr lvl="1"/>
            <a:endParaRPr lang="en-US" sz="2400" dirty="0"/>
          </a:p>
          <a:p>
            <a:pPr lvl="1"/>
            <a:r>
              <a:rPr lang="en-US" sz="2400" dirty="0" smtClean="0"/>
              <a:t>Option 4: any other response</a:t>
            </a:r>
          </a:p>
          <a:p>
            <a:pPr lvl="1"/>
            <a:endParaRPr lang="en-US" sz="2400" dirty="0"/>
          </a:p>
        </p:txBody>
      </p:sp>
      <p:sp>
        <p:nvSpPr>
          <p:cNvPr id="2" name="Slide Number Placeholder 1"/>
          <p:cNvSpPr>
            <a:spLocks noGrp="1"/>
          </p:cNvSpPr>
          <p:nvPr>
            <p:ph type="sldNum" sz="quarter" idx="12"/>
          </p:nvPr>
        </p:nvSpPr>
        <p:spPr/>
        <p:txBody>
          <a:bodyPr/>
          <a:lstStyle/>
          <a:p>
            <a:fld id="{D64212AE-C6D7-4DAE-B05A-60F3647E62E0}" type="slidenum">
              <a:rPr lang="en-US" smtClean="0"/>
              <a:t>11</a:t>
            </a:fld>
            <a:endParaRPr lang="en-US"/>
          </a:p>
        </p:txBody>
      </p:sp>
    </p:spTree>
    <p:extLst>
      <p:ext uri="{BB962C8B-B14F-4D97-AF65-F5344CB8AC3E}">
        <p14:creationId xmlns:p14="http://schemas.microsoft.com/office/powerpoint/2010/main" val="4169937457"/>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97112"/>
            <a:ext cx="9144000" cy="4961060"/>
          </a:xfrm>
          <a:prstGeom prst="rect">
            <a:avLst/>
          </a:prstGeom>
          <a:solidFill>
            <a:schemeClr val="accent2">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0000"/>
                </a:solidFill>
              </a:rPr>
              <a:t>The relationship between husband and wife should be as between two true and sincere friends. The primary witness of a person’s high moral qualities and of his relationship with God is his wife. If his relationship with his wife is not good, it is not possible that he should be at peace with God. The Holy Prophet, peace and blessings of </a:t>
            </a:r>
            <a:r>
              <a:rPr lang="en-US" sz="2400" dirty="0" err="1">
                <a:solidFill>
                  <a:srgbClr val="000000"/>
                </a:solidFill>
              </a:rPr>
              <a:t>Allāh</a:t>
            </a:r>
            <a:r>
              <a:rPr lang="en-US" sz="2400" dirty="0">
                <a:solidFill>
                  <a:srgbClr val="000000"/>
                </a:solidFill>
              </a:rPr>
              <a:t> be upon him, has said</a:t>
            </a:r>
            <a:r>
              <a:rPr lang="en-US" sz="2400" dirty="0" smtClean="0">
                <a:solidFill>
                  <a:srgbClr val="000000"/>
                </a:solidFill>
              </a:rPr>
              <a:t>,</a:t>
            </a:r>
          </a:p>
          <a:p>
            <a:endParaRPr lang="en-US" sz="2400" dirty="0">
              <a:solidFill>
                <a:srgbClr val="000000"/>
              </a:solidFill>
            </a:endParaRPr>
          </a:p>
          <a:p>
            <a:r>
              <a:rPr lang="en-US" sz="2400" dirty="0">
                <a:solidFill>
                  <a:srgbClr val="000000"/>
                </a:solidFill>
              </a:rPr>
              <a:t>“The best of you are those who behave best towards their wives.</a:t>
            </a:r>
            <a:r>
              <a:rPr lang="en-US" sz="2400" dirty="0" smtClean="0">
                <a:solidFill>
                  <a:srgbClr val="000000"/>
                </a:solidFill>
              </a:rPr>
              <a:t>”</a:t>
            </a:r>
          </a:p>
          <a:p>
            <a:endParaRPr lang="en-US" sz="2400" dirty="0">
              <a:solidFill>
                <a:srgbClr val="000000"/>
              </a:solidFill>
            </a:endParaRPr>
          </a:p>
          <a:p>
            <a:pPr algn="r"/>
            <a:r>
              <a:rPr lang="en-US" sz="2400" dirty="0" smtClean="0">
                <a:solidFill>
                  <a:srgbClr val="000000"/>
                </a:solidFill>
              </a:rPr>
              <a:t>(</a:t>
            </a:r>
            <a:r>
              <a:rPr lang="en-US" sz="2400" dirty="0" err="1">
                <a:solidFill>
                  <a:srgbClr val="000000"/>
                </a:solidFill>
              </a:rPr>
              <a:t>Malfūẓāt</a:t>
            </a:r>
            <a:r>
              <a:rPr lang="en-US" sz="2400" dirty="0">
                <a:solidFill>
                  <a:srgbClr val="000000"/>
                </a:solidFill>
              </a:rPr>
              <a:t>, Vol. V, pp. 417-418)</a:t>
            </a:r>
          </a:p>
          <a:p>
            <a:endParaRPr lang="en-US" sz="2400" dirty="0">
              <a:solidFill>
                <a:srgbClr val="000000"/>
              </a:solidFill>
            </a:endParaRPr>
          </a:p>
        </p:txBody>
      </p:sp>
      <p:sp>
        <p:nvSpPr>
          <p:cNvPr id="5" name="TextBox 4"/>
          <p:cNvSpPr txBox="1"/>
          <p:nvPr/>
        </p:nvSpPr>
        <p:spPr>
          <a:xfrm>
            <a:off x="3469350" y="435042"/>
            <a:ext cx="5521013"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bg1"/>
                </a:solidFill>
              </a:rPr>
              <a:t>Guidance from the Promised Messiah (as)</a:t>
            </a:r>
            <a:endParaRPr lang="en-US" sz="2400" b="1" dirty="0">
              <a:solidFill>
                <a:schemeClr val="bg1"/>
              </a:solidFill>
            </a:endParaRPr>
          </a:p>
        </p:txBody>
      </p:sp>
      <p:sp>
        <p:nvSpPr>
          <p:cNvPr id="2" name="Slide Number Placeholder 1"/>
          <p:cNvSpPr>
            <a:spLocks noGrp="1"/>
          </p:cNvSpPr>
          <p:nvPr>
            <p:ph type="sldNum" sz="quarter" idx="12"/>
          </p:nvPr>
        </p:nvSpPr>
        <p:spPr/>
        <p:txBody>
          <a:bodyPr/>
          <a:lstStyle/>
          <a:p>
            <a:fld id="{D64212AE-C6D7-4DAE-B05A-60F3647E62E0}" type="slidenum">
              <a:rPr lang="en-US" smtClean="0"/>
              <a:t>12</a:t>
            </a:fld>
            <a:endParaRPr lang="en-US"/>
          </a:p>
        </p:txBody>
      </p:sp>
    </p:spTree>
    <p:extLst>
      <p:ext uri="{BB962C8B-B14F-4D97-AF65-F5344CB8AC3E}">
        <p14:creationId xmlns:p14="http://schemas.microsoft.com/office/powerpoint/2010/main" val="8458207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063722"/>
            <a:ext cx="9144000" cy="5080865"/>
          </a:xfrm>
          <a:prstGeom prst="rect">
            <a:avLst/>
          </a:prstGeom>
          <a:solidFill>
            <a:schemeClr val="accent1">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081548" y="330146"/>
            <a:ext cx="3066289" cy="769441"/>
          </a:xfrm>
          <a:prstGeom prst="rect">
            <a:avLst/>
          </a:prstGeom>
          <a:noFill/>
        </p:spPr>
        <p:txBody>
          <a:bodyPr wrap="none" rtlCol="0">
            <a:spAutoFit/>
          </a:bodyPr>
          <a:lstStyle/>
          <a:p>
            <a:r>
              <a:rPr lang="en-US" sz="4400" b="1" dirty="0" smtClean="0">
                <a:solidFill>
                  <a:schemeClr val="bg1"/>
                </a:solidFill>
              </a:rPr>
              <a:t>Discussion II</a:t>
            </a:r>
            <a:endParaRPr lang="en-US" sz="4400" b="1" dirty="0">
              <a:solidFill>
                <a:schemeClr val="bg1"/>
              </a:solidFill>
            </a:endParaRPr>
          </a:p>
        </p:txBody>
      </p:sp>
      <p:sp>
        <p:nvSpPr>
          <p:cNvPr id="7" name="TextBox 6"/>
          <p:cNvSpPr txBox="1"/>
          <p:nvPr/>
        </p:nvSpPr>
        <p:spPr>
          <a:xfrm>
            <a:off x="4230167" y="1297493"/>
            <a:ext cx="4769053" cy="4524315"/>
          </a:xfrm>
          <a:prstGeom prst="rect">
            <a:avLst/>
          </a:prstGeom>
          <a:noFill/>
        </p:spPr>
        <p:txBody>
          <a:bodyPr wrap="square" rtlCol="0">
            <a:spAutoFit/>
          </a:bodyPr>
          <a:lstStyle/>
          <a:p>
            <a:pPr lvl="0"/>
            <a:r>
              <a:rPr lang="en-US" sz="2400" dirty="0" smtClean="0"/>
              <a:t>As you’re getting your 4-year old daughter ready for preschool, you notice your wife is putting on your daughter’s left shoe first.  You remind your wife (again) that she should be teaching the children to use their right hand and right foot first.  She looks at you and says you’re being a fanatic.  There are more important things you should focus on regarding the children’s upbringing.</a:t>
            </a:r>
            <a:endParaRPr lang="en-US" sz="2400" dirty="0"/>
          </a:p>
        </p:txBody>
      </p:sp>
      <p:sp>
        <p:nvSpPr>
          <p:cNvPr id="3" name="Slide Number Placeholder 2"/>
          <p:cNvSpPr>
            <a:spLocks noGrp="1"/>
          </p:cNvSpPr>
          <p:nvPr>
            <p:ph type="sldNum" sz="quarter" idx="12"/>
          </p:nvPr>
        </p:nvSpPr>
        <p:spPr/>
        <p:txBody>
          <a:bodyPr/>
          <a:lstStyle/>
          <a:p>
            <a:fld id="{D64212AE-C6D7-4DAE-B05A-60F3647E62E0}" type="slidenum">
              <a:rPr lang="en-US" smtClean="0"/>
              <a:t>13</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596" y="1297493"/>
            <a:ext cx="3804791" cy="4543721"/>
          </a:xfrm>
          <a:prstGeom prst="rect">
            <a:avLst/>
          </a:prstGeom>
        </p:spPr>
      </p:pic>
    </p:spTree>
    <p:extLst>
      <p:ext uri="{BB962C8B-B14F-4D97-AF65-F5344CB8AC3E}">
        <p14:creationId xmlns:p14="http://schemas.microsoft.com/office/powerpoint/2010/main" val="3781374449"/>
      </p:ext>
    </p:extLst>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118653"/>
            <a:ext cx="9144000" cy="4961060"/>
          </a:xfrm>
          <a:prstGeom prst="rect">
            <a:avLst/>
          </a:prstGeom>
          <a:solidFill>
            <a:schemeClr val="accent1">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 name="Rectangle 3"/>
          <p:cNvSpPr/>
          <p:nvPr/>
        </p:nvSpPr>
        <p:spPr>
          <a:xfrm>
            <a:off x="4229989" y="455836"/>
            <a:ext cx="4065600" cy="461665"/>
          </a:xfrm>
          <a:prstGeom prst="rect">
            <a:avLst/>
          </a:prstGeom>
        </p:spPr>
        <p:txBody>
          <a:bodyPr wrap="none">
            <a:spAutoFit/>
          </a:bodyPr>
          <a:lstStyle/>
          <a:p>
            <a:pPr lvl="1"/>
            <a:r>
              <a:rPr lang="en-US" sz="2400" b="1" dirty="0" smtClean="0">
                <a:solidFill>
                  <a:schemeClr val="bg1"/>
                </a:solidFill>
              </a:rPr>
              <a:t>What’s the </a:t>
            </a:r>
            <a:r>
              <a:rPr lang="en-US" sz="2400" b="1" u="sng" dirty="0" smtClean="0">
                <a:solidFill>
                  <a:schemeClr val="bg1"/>
                </a:solidFill>
              </a:rPr>
              <a:t>best</a:t>
            </a:r>
            <a:r>
              <a:rPr lang="en-US" sz="2400" b="1" dirty="0" smtClean="0">
                <a:solidFill>
                  <a:schemeClr val="bg1"/>
                </a:solidFill>
              </a:rPr>
              <a:t> approach?</a:t>
            </a:r>
            <a:endParaRPr lang="en-US" sz="2400" b="1" dirty="0">
              <a:solidFill>
                <a:schemeClr val="bg1"/>
              </a:solidFill>
            </a:endParaRPr>
          </a:p>
        </p:txBody>
      </p:sp>
      <p:sp>
        <p:nvSpPr>
          <p:cNvPr id="6" name="TextBox 5"/>
          <p:cNvSpPr txBox="1"/>
          <p:nvPr/>
        </p:nvSpPr>
        <p:spPr>
          <a:xfrm>
            <a:off x="182504" y="1229258"/>
            <a:ext cx="8778991" cy="4524315"/>
          </a:xfrm>
          <a:prstGeom prst="rect">
            <a:avLst/>
          </a:prstGeom>
          <a:noFill/>
        </p:spPr>
        <p:txBody>
          <a:bodyPr wrap="square" rtlCol="0">
            <a:spAutoFit/>
          </a:bodyPr>
          <a:lstStyle/>
          <a:p>
            <a:pPr marL="0" lvl="1"/>
            <a:endParaRPr lang="en-US" sz="2400" dirty="0"/>
          </a:p>
          <a:p>
            <a:pPr lvl="1"/>
            <a:r>
              <a:rPr lang="en-US" sz="2400" b="1" dirty="0" smtClean="0"/>
              <a:t>Option 1: </a:t>
            </a:r>
            <a:r>
              <a:rPr lang="en-US" sz="2400" dirty="0" smtClean="0"/>
              <a:t>Take off your daughter’s left shoe and proceed to put on her right shoe first. Set this expectation with your wife.</a:t>
            </a:r>
          </a:p>
          <a:p>
            <a:pPr lvl="1"/>
            <a:endParaRPr lang="en-US" sz="2400" dirty="0"/>
          </a:p>
          <a:p>
            <a:pPr lvl="1"/>
            <a:r>
              <a:rPr lang="en-US" sz="2400" b="1" dirty="0"/>
              <a:t>Option </a:t>
            </a:r>
            <a:r>
              <a:rPr lang="en-US" sz="2400" b="1" dirty="0" smtClean="0"/>
              <a:t>2: </a:t>
            </a:r>
            <a:r>
              <a:rPr lang="en-US" sz="2400" dirty="0" smtClean="0"/>
              <a:t>Tell your daughter (and wife) to always put on the right shoe first.</a:t>
            </a:r>
          </a:p>
          <a:p>
            <a:pPr lvl="1"/>
            <a:endParaRPr lang="en-US" sz="2400" dirty="0"/>
          </a:p>
          <a:p>
            <a:pPr lvl="1"/>
            <a:r>
              <a:rPr lang="en-US" sz="2400" b="1" dirty="0"/>
              <a:t>Option </a:t>
            </a:r>
            <a:r>
              <a:rPr lang="en-US" sz="2400" b="1" dirty="0" smtClean="0"/>
              <a:t>3: </a:t>
            </a:r>
            <a:r>
              <a:rPr lang="en-US" sz="2400" dirty="0" smtClean="0"/>
              <a:t>Your wife is right that you are being a fanatic.  It’s not that big of a deal.  Just try to do better next time.</a:t>
            </a:r>
            <a:endParaRPr lang="en-US" sz="2400" dirty="0"/>
          </a:p>
          <a:p>
            <a:pPr lvl="1"/>
            <a:endParaRPr lang="en-US" sz="2400" dirty="0" smtClean="0"/>
          </a:p>
          <a:p>
            <a:pPr lvl="1"/>
            <a:r>
              <a:rPr lang="en-US" sz="2400" b="1" dirty="0"/>
              <a:t>Option 4</a:t>
            </a:r>
            <a:r>
              <a:rPr lang="en-US" sz="2400" b="1" dirty="0" smtClean="0"/>
              <a:t>: </a:t>
            </a:r>
            <a:r>
              <a:rPr lang="en-US" sz="2400" dirty="0" smtClean="0"/>
              <a:t>any other response.</a:t>
            </a:r>
            <a:endParaRPr lang="en-US" sz="2400" dirty="0"/>
          </a:p>
          <a:p>
            <a:pPr marL="0" lvl="1"/>
            <a:endParaRPr lang="en-US" sz="2400" dirty="0"/>
          </a:p>
        </p:txBody>
      </p:sp>
      <p:sp>
        <p:nvSpPr>
          <p:cNvPr id="2" name="Slide Number Placeholder 1"/>
          <p:cNvSpPr>
            <a:spLocks noGrp="1"/>
          </p:cNvSpPr>
          <p:nvPr>
            <p:ph type="sldNum" sz="quarter" idx="12"/>
          </p:nvPr>
        </p:nvSpPr>
        <p:spPr/>
        <p:txBody>
          <a:bodyPr/>
          <a:lstStyle/>
          <a:p>
            <a:fld id="{D64212AE-C6D7-4DAE-B05A-60F3647E62E0}" type="slidenum">
              <a:rPr lang="en-US" smtClean="0"/>
              <a:t>14</a:t>
            </a:fld>
            <a:endParaRPr lang="en-US"/>
          </a:p>
        </p:txBody>
      </p:sp>
    </p:spTree>
    <p:extLst>
      <p:ext uri="{BB962C8B-B14F-4D97-AF65-F5344CB8AC3E}">
        <p14:creationId xmlns:p14="http://schemas.microsoft.com/office/powerpoint/2010/main" val="704987942"/>
      </p:ext>
    </p:extLst>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098168"/>
            <a:ext cx="9144000" cy="5080185"/>
          </a:xfrm>
          <a:prstGeom prst="rect">
            <a:avLst/>
          </a:prstGeom>
          <a:solidFill>
            <a:schemeClr val="accent1">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 name="TextBox 6"/>
          <p:cNvSpPr txBox="1"/>
          <p:nvPr/>
        </p:nvSpPr>
        <p:spPr>
          <a:xfrm>
            <a:off x="3743112" y="401627"/>
            <a:ext cx="5016566"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bg1"/>
                </a:solidFill>
              </a:rPr>
              <a:t>Guidance from</a:t>
            </a:r>
            <a:r>
              <a:rPr lang="en-US" sz="2400" b="1" dirty="0">
                <a:solidFill>
                  <a:schemeClr val="bg1"/>
                </a:solidFill>
              </a:rPr>
              <a:t> </a:t>
            </a:r>
            <a:r>
              <a:rPr lang="en-US" sz="2400" b="1" dirty="0" smtClean="0">
                <a:solidFill>
                  <a:schemeClr val="bg1"/>
                </a:solidFill>
              </a:rPr>
              <a:t>Promised Messiah (as)</a:t>
            </a:r>
            <a:endParaRPr lang="en-US" sz="2400" b="1" dirty="0">
              <a:solidFill>
                <a:schemeClr val="bg1"/>
              </a:solidFill>
            </a:endParaRPr>
          </a:p>
        </p:txBody>
      </p:sp>
      <p:sp>
        <p:nvSpPr>
          <p:cNvPr id="2" name="Rectangle 1"/>
          <p:cNvSpPr/>
          <p:nvPr/>
        </p:nvSpPr>
        <p:spPr>
          <a:xfrm>
            <a:off x="0" y="1140905"/>
            <a:ext cx="9144000" cy="5062924"/>
          </a:xfrm>
          <a:prstGeom prst="rect">
            <a:avLst/>
          </a:prstGeom>
        </p:spPr>
        <p:txBody>
          <a:bodyPr wrap="square">
            <a:spAutoFit/>
          </a:bodyPr>
          <a:lstStyle/>
          <a:p>
            <a:r>
              <a:rPr lang="en-US" sz="1900" dirty="0"/>
              <a:t>“People have great desire to have children and children are bestowed on them. But it is never observed that they strive for making them good, pious, and obedient servants of God. Neither do they ever pray for them, nor keep in view different grades of upbringing [that is, they do not act according to the requirements of time]. My personal condition [in this regard] is that there is no </a:t>
            </a:r>
            <a:r>
              <a:rPr lang="en-US" sz="1900" dirty="0" err="1"/>
              <a:t>Ṣalāt</a:t>
            </a:r>
            <a:r>
              <a:rPr lang="en-US" sz="1900" dirty="0"/>
              <a:t> of mine in which I do not implore for my friends/followers, children, and wife. There are several parents who put their children in bad habits. When they start acquiring evil in the beginning, they do not warn them. The result is that, day by day, they become daring and bold in the evil ways. A story is told that a boy was being hanged for his criminal deeds. At this last moment, he expressed his desire to see his mother. When his mother came, he went close to her and said, “I want to suck your tongue.” When she stretched her tongue out, he bit it. When questioned, he replied, “My this very mother is the cause of my plight today. If she had checked me on time I would have not come to this end.” Suffice it to say that people do desire to have children but not that they be servants of faith rather that they be their heir in the world. When children are born, no attention is paid to their upbringing, neither their perceptions are straightened out nor their morals are corrected.</a:t>
            </a:r>
            <a:r>
              <a:rPr lang="en-US" sz="1900" dirty="0" smtClean="0"/>
              <a:t>”</a:t>
            </a:r>
          </a:p>
          <a:p>
            <a:pPr algn="r"/>
            <a:r>
              <a:rPr lang="en-US" sz="1900" dirty="0" smtClean="0"/>
              <a:t>(</a:t>
            </a:r>
            <a:r>
              <a:rPr lang="en-US" sz="1900" dirty="0" err="1"/>
              <a:t>Malfūẓāt</a:t>
            </a:r>
            <a:r>
              <a:rPr lang="en-US" sz="1900" dirty="0"/>
              <a:t>, Vol. 2, Pages 372-373)</a:t>
            </a:r>
          </a:p>
        </p:txBody>
      </p:sp>
      <p:sp>
        <p:nvSpPr>
          <p:cNvPr id="3" name="Slide Number Placeholder 2"/>
          <p:cNvSpPr>
            <a:spLocks noGrp="1"/>
          </p:cNvSpPr>
          <p:nvPr>
            <p:ph type="sldNum" sz="quarter" idx="12"/>
          </p:nvPr>
        </p:nvSpPr>
        <p:spPr/>
        <p:txBody>
          <a:bodyPr/>
          <a:lstStyle/>
          <a:p>
            <a:fld id="{D64212AE-C6D7-4DAE-B05A-60F3647E62E0}" type="slidenum">
              <a:rPr lang="en-US" smtClean="0"/>
              <a:t>15</a:t>
            </a:fld>
            <a:endParaRPr lang="en-US"/>
          </a:p>
        </p:txBody>
      </p:sp>
    </p:spTree>
    <p:extLst>
      <p:ext uri="{BB962C8B-B14F-4D97-AF65-F5344CB8AC3E}">
        <p14:creationId xmlns:p14="http://schemas.microsoft.com/office/powerpoint/2010/main" val="3111289501"/>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 y="1222886"/>
            <a:ext cx="9144000" cy="489364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021580" y="302708"/>
            <a:ext cx="3216721" cy="769441"/>
          </a:xfrm>
          <a:prstGeom prst="rect">
            <a:avLst/>
          </a:prstGeom>
          <a:noFill/>
        </p:spPr>
        <p:txBody>
          <a:bodyPr wrap="none" rtlCol="0">
            <a:spAutoFit/>
          </a:bodyPr>
          <a:lstStyle/>
          <a:p>
            <a:r>
              <a:rPr lang="en-US" sz="4400" b="1" dirty="0" smtClean="0">
                <a:solidFill>
                  <a:schemeClr val="bg1"/>
                </a:solidFill>
              </a:rPr>
              <a:t>Discussion III</a:t>
            </a:r>
            <a:endParaRPr lang="en-US" sz="4400" b="1" dirty="0">
              <a:solidFill>
                <a:schemeClr val="bg1"/>
              </a:solidFill>
            </a:endParaRPr>
          </a:p>
        </p:txBody>
      </p:sp>
      <p:sp>
        <p:nvSpPr>
          <p:cNvPr id="6" name="TextBox 5"/>
          <p:cNvSpPr txBox="1"/>
          <p:nvPr/>
        </p:nvSpPr>
        <p:spPr>
          <a:xfrm>
            <a:off x="237599" y="1222886"/>
            <a:ext cx="8670874" cy="1200329"/>
          </a:xfrm>
          <a:prstGeom prst="rect">
            <a:avLst/>
          </a:prstGeom>
          <a:noFill/>
        </p:spPr>
        <p:txBody>
          <a:bodyPr wrap="square" rtlCol="0">
            <a:spAutoFit/>
          </a:bodyPr>
          <a:lstStyle/>
          <a:p>
            <a:pPr lvl="0"/>
            <a:r>
              <a:rPr lang="en-US" sz="2400" dirty="0" smtClean="0"/>
              <a:t>Your father-in-law is diabetic and needs a very expensive medicine.  He doesn’t have medical insurance yet as he just arrived in the country.  Your wife is very concerned about her father and has asked</a:t>
            </a:r>
            <a:endParaRPr lang="en-US" sz="2400" dirty="0"/>
          </a:p>
        </p:txBody>
      </p:sp>
      <p:sp>
        <p:nvSpPr>
          <p:cNvPr id="5" name="TextBox 4"/>
          <p:cNvSpPr txBox="1"/>
          <p:nvPr/>
        </p:nvSpPr>
        <p:spPr>
          <a:xfrm>
            <a:off x="265309" y="2313704"/>
            <a:ext cx="3572401" cy="4062651"/>
          </a:xfrm>
          <a:prstGeom prst="rect">
            <a:avLst/>
          </a:prstGeom>
          <a:noFill/>
        </p:spPr>
        <p:txBody>
          <a:bodyPr wrap="square" rtlCol="0">
            <a:spAutoFit/>
          </a:bodyPr>
          <a:lstStyle/>
          <a:p>
            <a:pPr lvl="0"/>
            <a:r>
              <a:rPr lang="en-US" sz="2400" dirty="0">
                <a:solidFill>
                  <a:prstClr val="black"/>
                </a:solidFill>
              </a:rPr>
              <a:t>you to go to your uncle, who is a doctor, to write a prescription in your name for the medicines that </a:t>
            </a:r>
            <a:r>
              <a:rPr lang="en-US" sz="2400" dirty="0" smtClean="0">
                <a:solidFill>
                  <a:prstClr val="black"/>
                </a:solidFill>
              </a:rPr>
              <a:t>your father </a:t>
            </a:r>
            <a:r>
              <a:rPr lang="en-US" sz="2400" dirty="0">
                <a:solidFill>
                  <a:prstClr val="black"/>
                </a:solidFill>
              </a:rPr>
              <a:t>in-law needs.  Since you have medical insurance, the costs for medicines will be a lot cheaper.</a:t>
            </a:r>
          </a:p>
          <a:p>
            <a:pPr lvl="0"/>
            <a:endParaRPr lang="en-US" sz="2400" dirty="0">
              <a:solidFill>
                <a:prstClr val="black"/>
              </a:solidFill>
            </a:endParaRPr>
          </a:p>
          <a:p>
            <a:endParaRPr lang="en-US" dirty="0"/>
          </a:p>
        </p:txBody>
      </p:sp>
      <p:sp>
        <p:nvSpPr>
          <p:cNvPr id="7" name="Slide Number Placeholder 6"/>
          <p:cNvSpPr>
            <a:spLocks noGrp="1"/>
          </p:cNvSpPr>
          <p:nvPr>
            <p:ph type="sldNum" sz="quarter" idx="12"/>
          </p:nvPr>
        </p:nvSpPr>
        <p:spPr/>
        <p:txBody>
          <a:bodyPr/>
          <a:lstStyle/>
          <a:p>
            <a:fld id="{D64212AE-C6D7-4DAE-B05A-60F3647E62E0}" type="slidenum">
              <a:rPr lang="en-US" smtClean="0"/>
              <a:t>16</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5760" y="2668524"/>
            <a:ext cx="4576590" cy="3038856"/>
          </a:xfrm>
          <a:prstGeom prst="rect">
            <a:avLst/>
          </a:prstGeom>
        </p:spPr>
      </p:pic>
    </p:spTree>
    <p:extLst>
      <p:ext uri="{BB962C8B-B14F-4D97-AF65-F5344CB8AC3E}">
        <p14:creationId xmlns:p14="http://schemas.microsoft.com/office/powerpoint/2010/main" val="32268435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78908"/>
            <a:ext cx="9144000" cy="489364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TextBox 5"/>
          <p:cNvSpPr txBox="1"/>
          <p:nvPr/>
        </p:nvSpPr>
        <p:spPr>
          <a:xfrm>
            <a:off x="27744" y="1328350"/>
            <a:ext cx="8989255" cy="4154984"/>
          </a:xfrm>
          <a:prstGeom prst="rect">
            <a:avLst/>
          </a:prstGeom>
          <a:noFill/>
        </p:spPr>
        <p:txBody>
          <a:bodyPr wrap="square" rtlCol="0">
            <a:spAutoFit/>
          </a:bodyPr>
          <a:lstStyle/>
          <a:p>
            <a:pPr lvl="1"/>
            <a:r>
              <a:rPr lang="en-US" sz="2400" b="1" dirty="0" smtClean="0"/>
              <a:t>Option 1: </a:t>
            </a:r>
            <a:r>
              <a:rPr lang="en-US" sz="2400" dirty="0" smtClean="0"/>
              <a:t>That’s a great idea!  Tell your uncle to write out the prescriptions in your name.  </a:t>
            </a:r>
          </a:p>
          <a:p>
            <a:pPr lvl="1"/>
            <a:endParaRPr lang="en-US" sz="2400" dirty="0"/>
          </a:p>
          <a:p>
            <a:pPr lvl="1"/>
            <a:r>
              <a:rPr lang="en-US" sz="2400" b="1" dirty="0" smtClean="0"/>
              <a:t>Option 2: </a:t>
            </a:r>
            <a:r>
              <a:rPr lang="en-US" sz="2400" dirty="0" smtClean="0"/>
              <a:t> Take your father in-law to a medical facility to get the medicines he needs.  As his sponsor, you may have to pay sizable fees.</a:t>
            </a:r>
          </a:p>
          <a:p>
            <a:pPr lvl="1"/>
            <a:endParaRPr lang="en-US" sz="2400" dirty="0"/>
          </a:p>
          <a:p>
            <a:pPr lvl="1"/>
            <a:r>
              <a:rPr lang="en-US" sz="2400" b="1" dirty="0" smtClean="0"/>
              <a:t>Option 3: </a:t>
            </a:r>
            <a:r>
              <a:rPr lang="en-US" sz="2400" dirty="0" smtClean="0"/>
              <a:t>Find a suitable homeopathic medicine and rely on that until your father in-law’s immigration status changes.</a:t>
            </a:r>
          </a:p>
          <a:p>
            <a:pPr lvl="1"/>
            <a:endParaRPr lang="en-US" sz="2400" dirty="0"/>
          </a:p>
          <a:p>
            <a:pPr lvl="1"/>
            <a:r>
              <a:rPr lang="en-US" sz="2400" b="1" dirty="0" smtClean="0"/>
              <a:t>Option 4: </a:t>
            </a:r>
            <a:r>
              <a:rPr lang="en-US" sz="2400" dirty="0" smtClean="0"/>
              <a:t>Another option?</a:t>
            </a:r>
            <a:endParaRPr lang="en-US" sz="2400" dirty="0"/>
          </a:p>
        </p:txBody>
      </p:sp>
      <p:sp>
        <p:nvSpPr>
          <p:cNvPr id="7" name="Rectangle 6"/>
          <p:cNvSpPr/>
          <p:nvPr/>
        </p:nvSpPr>
        <p:spPr>
          <a:xfrm>
            <a:off x="4229989" y="455836"/>
            <a:ext cx="4065600" cy="461665"/>
          </a:xfrm>
          <a:prstGeom prst="rect">
            <a:avLst/>
          </a:prstGeom>
        </p:spPr>
        <p:txBody>
          <a:bodyPr wrap="none">
            <a:spAutoFit/>
          </a:bodyPr>
          <a:lstStyle/>
          <a:p>
            <a:pPr lvl="1"/>
            <a:r>
              <a:rPr lang="en-US" sz="2400" b="1" dirty="0" smtClean="0">
                <a:solidFill>
                  <a:schemeClr val="bg1"/>
                </a:solidFill>
              </a:rPr>
              <a:t>What’s the </a:t>
            </a:r>
            <a:r>
              <a:rPr lang="en-US" sz="2400" b="1" u="sng" dirty="0" smtClean="0">
                <a:solidFill>
                  <a:schemeClr val="bg1"/>
                </a:solidFill>
              </a:rPr>
              <a:t>best</a:t>
            </a:r>
            <a:r>
              <a:rPr lang="en-US" sz="2400" b="1" dirty="0" smtClean="0">
                <a:solidFill>
                  <a:schemeClr val="bg1"/>
                </a:solidFill>
              </a:rPr>
              <a:t> approach?</a:t>
            </a:r>
            <a:endParaRPr lang="en-US" sz="2400" b="1" dirty="0">
              <a:solidFill>
                <a:schemeClr val="bg1"/>
              </a:solidFill>
            </a:endParaRPr>
          </a:p>
        </p:txBody>
      </p:sp>
      <p:sp>
        <p:nvSpPr>
          <p:cNvPr id="2" name="Slide Number Placeholder 1"/>
          <p:cNvSpPr>
            <a:spLocks noGrp="1"/>
          </p:cNvSpPr>
          <p:nvPr>
            <p:ph type="sldNum" sz="quarter" idx="12"/>
          </p:nvPr>
        </p:nvSpPr>
        <p:spPr/>
        <p:txBody>
          <a:bodyPr/>
          <a:lstStyle/>
          <a:p>
            <a:fld id="{D64212AE-C6D7-4DAE-B05A-60F3647E62E0}" type="slidenum">
              <a:rPr lang="en-US" smtClean="0"/>
              <a:t>17</a:t>
            </a:fld>
            <a:endParaRPr lang="en-US"/>
          </a:p>
        </p:txBody>
      </p:sp>
    </p:spTree>
    <p:extLst>
      <p:ext uri="{BB962C8B-B14F-4D97-AF65-F5344CB8AC3E}">
        <p14:creationId xmlns:p14="http://schemas.microsoft.com/office/powerpoint/2010/main" val="7280618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178908"/>
            <a:ext cx="9144000" cy="489364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FF0000"/>
              </a:solidFill>
            </a:endParaRPr>
          </a:p>
        </p:txBody>
      </p:sp>
      <p:sp>
        <p:nvSpPr>
          <p:cNvPr id="8" name="Rectangle 7"/>
          <p:cNvSpPr/>
          <p:nvPr/>
        </p:nvSpPr>
        <p:spPr>
          <a:xfrm>
            <a:off x="0" y="1217744"/>
            <a:ext cx="9144000" cy="4647426"/>
          </a:xfrm>
          <a:prstGeom prst="rect">
            <a:avLst/>
          </a:prstGeom>
        </p:spPr>
        <p:txBody>
          <a:bodyPr wrap="square">
            <a:spAutoFit/>
          </a:bodyPr>
          <a:lstStyle/>
          <a:p>
            <a:r>
              <a:rPr lang="en-US" sz="2000" dirty="0" smtClean="0"/>
              <a:t>The </a:t>
            </a:r>
            <a:r>
              <a:rPr lang="en-US" sz="2000" dirty="0"/>
              <a:t>fifth cause of impediment to reformation of practice is family: wife and children. Sometimes people are tried because of their family. For example in Islam usurping others’ wealth is forbidden. If money is left as a trust with someone to which there is no witness and no proof, the intention of the person may falter due to the needs of his family. The wife may have demanded something or the son may have asked for money which the father could not provide, or money may be required for treatment of an ailing child. The person may think of usurping the money left as a trust with him to meet his needs and not care about the consequences. This of course is totally against the Islamic teaching of keeping trusts. Some people do usurp the wealth of young orphans or incur loss on them to make property for their own children. This is not confined to financial matters. Borne out of undue indulgence some parents in particular in this liberal society – although this also goes </a:t>
            </a:r>
            <a:r>
              <a:rPr lang="en-US" sz="2000" dirty="0" smtClean="0"/>
              <a:t>in </a:t>
            </a:r>
            <a:r>
              <a:rPr lang="en-US" sz="2000" dirty="0"/>
              <a:t>the underdeveloped countries – do not make their children conform to Islamic teachings</a:t>
            </a:r>
            <a:r>
              <a:rPr lang="en-US" sz="2000" dirty="0" smtClean="0"/>
              <a:t>.</a:t>
            </a:r>
          </a:p>
          <a:p>
            <a:endParaRPr lang="en-US" sz="2000" dirty="0"/>
          </a:p>
          <a:p>
            <a:pPr algn="r"/>
            <a:r>
              <a:rPr lang="en-US" sz="1600" dirty="0" err="1"/>
              <a:t>Hadhrat</a:t>
            </a:r>
            <a:r>
              <a:rPr lang="en-US" sz="1600" dirty="0"/>
              <a:t> </a:t>
            </a:r>
            <a:r>
              <a:rPr lang="en-US" sz="1600" dirty="0" err="1"/>
              <a:t>Khalifatul</a:t>
            </a:r>
            <a:r>
              <a:rPr lang="en-US" sz="1600" dirty="0"/>
              <a:t> </a:t>
            </a:r>
            <a:r>
              <a:rPr lang="en-US" sz="1600" dirty="0" err="1"/>
              <a:t>Masih</a:t>
            </a:r>
            <a:r>
              <a:rPr lang="en-US" sz="1600" dirty="0"/>
              <a:t> V </a:t>
            </a:r>
            <a:r>
              <a:rPr lang="en-US" sz="1600" dirty="0" smtClean="0"/>
              <a:t>(aba)’s Friday </a:t>
            </a:r>
            <a:r>
              <a:rPr lang="en-US" sz="1600" dirty="0"/>
              <a:t>sermon delivered on December 20, </a:t>
            </a:r>
            <a:r>
              <a:rPr lang="en-US" sz="1600" dirty="0" smtClean="0"/>
              <a:t>2013</a:t>
            </a:r>
            <a:endParaRPr lang="en-US" sz="1600" dirty="0"/>
          </a:p>
        </p:txBody>
      </p:sp>
      <p:sp>
        <p:nvSpPr>
          <p:cNvPr id="4" name="TextBox 6"/>
          <p:cNvSpPr txBox="1"/>
          <p:nvPr/>
        </p:nvSpPr>
        <p:spPr>
          <a:xfrm>
            <a:off x="3548495" y="401627"/>
            <a:ext cx="5521013"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bg1"/>
                </a:solidFill>
              </a:rPr>
              <a:t>Guidance from</a:t>
            </a:r>
            <a:r>
              <a:rPr lang="en-US" sz="2400" b="1" dirty="0">
                <a:solidFill>
                  <a:schemeClr val="bg1"/>
                </a:solidFill>
              </a:rPr>
              <a:t> </a:t>
            </a:r>
            <a:r>
              <a:rPr lang="en-US" sz="2400" b="1" dirty="0" smtClean="0">
                <a:solidFill>
                  <a:schemeClr val="bg1"/>
                </a:solidFill>
              </a:rPr>
              <a:t>the Promised Messiah (as)</a:t>
            </a:r>
            <a:endParaRPr lang="en-US" sz="2400" b="1" dirty="0">
              <a:solidFill>
                <a:schemeClr val="bg1"/>
              </a:solidFill>
            </a:endParaRPr>
          </a:p>
        </p:txBody>
      </p:sp>
      <p:sp>
        <p:nvSpPr>
          <p:cNvPr id="2" name="Slide Number Placeholder 1"/>
          <p:cNvSpPr>
            <a:spLocks noGrp="1"/>
          </p:cNvSpPr>
          <p:nvPr>
            <p:ph type="sldNum" sz="quarter" idx="12"/>
          </p:nvPr>
        </p:nvSpPr>
        <p:spPr/>
        <p:txBody>
          <a:bodyPr/>
          <a:lstStyle/>
          <a:p>
            <a:fld id="{D64212AE-C6D7-4DAE-B05A-60F3647E62E0}" type="slidenum">
              <a:rPr lang="en-US" smtClean="0"/>
              <a:t>18</a:t>
            </a:fld>
            <a:endParaRPr lang="en-US"/>
          </a:p>
        </p:txBody>
      </p:sp>
    </p:spTree>
    <p:extLst>
      <p:ext uri="{BB962C8B-B14F-4D97-AF65-F5344CB8AC3E}">
        <p14:creationId xmlns:p14="http://schemas.microsoft.com/office/powerpoint/2010/main" val="9891453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99145" y="454871"/>
            <a:ext cx="5396285" cy="400110"/>
          </a:xfrm>
          <a:prstGeom prst="rect">
            <a:avLst/>
          </a:prstGeom>
          <a:noFill/>
        </p:spPr>
        <p:txBody>
          <a:bodyPr wrap="none" rtlCol="0">
            <a:spAutoFit/>
          </a:bodyPr>
          <a:lstStyle/>
          <a:p>
            <a:r>
              <a:rPr lang="en-US" sz="2000" b="1" dirty="0" smtClean="0">
                <a:solidFill>
                  <a:schemeClr val="bg1"/>
                </a:solidFill>
              </a:rPr>
              <a:t>A Short Video from Friday Sermon, June 17, 2011</a:t>
            </a:r>
            <a:endParaRPr lang="en-US" sz="2000" b="1" dirty="0">
              <a:solidFill>
                <a:schemeClr val="bg1"/>
              </a:solidFill>
            </a:endParaRPr>
          </a:p>
        </p:txBody>
      </p:sp>
      <p:sp>
        <p:nvSpPr>
          <p:cNvPr id="2" name="Slide Number Placeholder 1"/>
          <p:cNvSpPr>
            <a:spLocks noGrp="1"/>
          </p:cNvSpPr>
          <p:nvPr>
            <p:ph type="sldNum" sz="quarter" idx="12"/>
          </p:nvPr>
        </p:nvSpPr>
        <p:spPr/>
        <p:txBody>
          <a:bodyPr/>
          <a:lstStyle/>
          <a:p>
            <a:fld id="{D64212AE-C6D7-4DAE-B05A-60F3647E62E0}" type="slidenum">
              <a:rPr lang="en-US" smtClean="0"/>
              <a:t>19</a:t>
            </a:fld>
            <a:endParaRPr lang="en-US"/>
          </a:p>
        </p:txBody>
      </p:sp>
      <p:pic>
        <p:nvPicPr>
          <p:cNvPr id="5" name="Topic 17 fulfilling respinsibilities towards families_mpeg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397000"/>
            <a:ext cx="6096000" cy="4064000"/>
          </a:xfrm>
          <a:prstGeom prst="rect">
            <a:avLst/>
          </a:prstGeom>
        </p:spPr>
      </p:pic>
    </p:spTree>
    <p:extLst>
      <p:ext uri="{BB962C8B-B14F-4D97-AF65-F5344CB8AC3E}">
        <p14:creationId xmlns:p14="http://schemas.microsoft.com/office/powerpoint/2010/main" val="2551256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8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fullScrn="1">
              <p:cMediaNode vol="80000">
                <p:cTn id="12"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5686" y="1117655"/>
            <a:ext cx="7886700" cy="1325563"/>
          </a:xfrm>
        </p:spPr>
        <p:txBody>
          <a:bodyPr/>
          <a:lstStyle/>
          <a:p>
            <a:r>
              <a:rPr lang="en-US" b="1" dirty="0" smtClean="0"/>
              <a:t>AGENDA</a:t>
            </a:r>
            <a:endParaRPr lang="en-US" b="1" dirty="0"/>
          </a:p>
        </p:txBody>
      </p:sp>
      <p:sp>
        <p:nvSpPr>
          <p:cNvPr id="3" name="Content Placeholder 2"/>
          <p:cNvSpPr>
            <a:spLocks noGrp="1"/>
          </p:cNvSpPr>
          <p:nvPr>
            <p:ph idx="1"/>
          </p:nvPr>
        </p:nvSpPr>
        <p:spPr>
          <a:xfrm>
            <a:off x="527193" y="2171686"/>
            <a:ext cx="8480074" cy="4351338"/>
          </a:xfrm>
        </p:spPr>
        <p:txBody>
          <a:bodyPr>
            <a:normAutofit fontScale="92500" lnSpcReduction="10000"/>
          </a:bodyPr>
          <a:lstStyle/>
          <a:p>
            <a:r>
              <a:rPr lang="en-US" dirty="0" smtClean="0"/>
              <a:t>Recitation of the Holy Quran </a:t>
            </a:r>
            <a:r>
              <a:rPr lang="en-US" dirty="0" smtClean="0">
                <a:solidFill>
                  <a:srgbClr val="000000"/>
                </a:solidFill>
              </a:rPr>
              <a:t>(25:75)</a:t>
            </a:r>
            <a:r>
              <a:rPr lang="en-US" dirty="0" smtClean="0"/>
              <a:t>		</a:t>
            </a:r>
          </a:p>
          <a:p>
            <a:r>
              <a:rPr lang="en-US" dirty="0" smtClean="0"/>
              <a:t>Pledge</a:t>
            </a:r>
          </a:p>
          <a:p>
            <a:r>
              <a:rPr lang="en-US" dirty="0" smtClean="0"/>
              <a:t>Reminders: Recitation of HQ and Congregational Prayers	</a:t>
            </a:r>
          </a:p>
          <a:p>
            <a:r>
              <a:rPr lang="en-US" dirty="0" smtClean="0"/>
              <a:t>Monthly topic: Are we fulfilling our responsibilities towards our families?</a:t>
            </a:r>
          </a:p>
          <a:p>
            <a:r>
              <a:rPr lang="en-US" dirty="0" smtClean="0"/>
              <a:t>Health topic: Pneumonia</a:t>
            </a:r>
            <a:endParaRPr lang="en-US" dirty="0"/>
          </a:p>
          <a:p>
            <a:r>
              <a:rPr lang="en-US" dirty="0" smtClean="0"/>
              <a:t>National Reminders/announcements</a:t>
            </a:r>
          </a:p>
          <a:p>
            <a:r>
              <a:rPr lang="en-US" dirty="0" smtClean="0"/>
              <a:t>Local Reminders/announcements			</a:t>
            </a:r>
          </a:p>
          <a:p>
            <a:r>
              <a:rPr lang="en-US" dirty="0" err="1" smtClean="0"/>
              <a:t>Dua</a:t>
            </a:r>
            <a:endParaRPr lang="en-US" dirty="0" smtClean="0"/>
          </a:p>
          <a:p>
            <a:pPr marL="0" indent="0">
              <a:buNone/>
            </a:pPr>
            <a:r>
              <a:rPr lang="en-US" dirty="0" smtClean="0"/>
              <a:t>								</a:t>
            </a:r>
          </a:p>
        </p:txBody>
      </p:sp>
      <p:sp>
        <p:nvSpPr>
          <p:cNvPr id="4" name="Slide Number Placeholder 3"/>
          <p:cNvSpPr>
            <a:spLocks noGrp="1"/>
          </p:cNvSpPr>
          <p:nvPr>
            <p:ph type="sldNum" sz="quarter" idx="12"/>
          </p:nvPr>
        </p:nvSpPr>
        <p:spPr/>
        <p:txBody>
          <a:bodyPr/>
          <a:lstStyle/>
          <a:p>
            <a:fld id="{D64212AE-C6D7-4DAE-B05A-60F3647E62E0}" type="slidenum">
              <a:rPr lang="en-US" smtClean="0"/>
              <a:t>2</a:t>
            </a:fld>
            <a:endParaRPr lang="en-US"/>
          </a:p>
        </p:txBody>
      </p:sp>
    </p:spTree>
    <p:extLst>
      <p:ext uri="{BB962C8B-B14F-4D97-AF65-F5344CB8AC3E}">
        <p14:creationId xmlns:p14="http://schemas.microsoft.com/office/powerpoint/2010/main" val="16503006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86925" y="523451"/>
            <a:ext cx="2733121" cy="400110"/>
          </a:xfrm>
          <a:prstGeom prst="rect">
            <a:avLst/>
          </a:prstGeom>
          <a:noFill/>
        </p:spPr>
        <p:txBody>
          <a:bodyPr wrap="none" rtlCol="0">
            <a:spAutoFit/>
          </a:bodyPr>
          <a:lstStyle/>
          <a:p>
            <a:r>
              <a:rPr lang="en-US" sz="2000" b="1" dirty="0" smtClean="0">
                <a:solidFill>
                  <a:schemeClr val="bg1"/>
                </a:solidFill>
              </a:rPr>
              <a:t>Translation of the Video</a:t>
            </a:r>
            <a:endParaRPr lang="en-US" sz="2000" b="1" dirty="0">
              <a:solidFill>
                <a:schemeClr val="bg1"/>
              </a:solidFill>
            </a:endParaRPr>
          </a:p>
        </p:txBody>
      </p:sp>
      <p:sp>
        <p:nvSpPr>
          <p:cNvPr id="4" name="Rectangle 3"/>
          <p:cNvSpPr/>
          <p:nvPr/>
        </p:nvSpPr>
        <p:spPr>
          <a:xfrm>
            <a:off x="280596" y="1140214"/>
            <a:ext cx="8702040" cy="5078313"/>
          </a:xfrm>
          <a:prstGeom prst="rect">
            <a:avLst/>
          </a:prstGeom>
        </p:spPr>
        <p:txBody>
          <a:bodyPr wrap="square">
            <a:spAutoFit/>
          </a:bodyPr>
          <a:lstStyle/>
          <a:p>
            <a:r>
              <a:rPr lang="en-US" dirty="0"/>
              <a:t>There are some among you and I know about a few of them, who abuse their wives.  And there are some [who abuse their wives] whom I do not know. Outwardly, they are well behaving.  In peoples’ eyes, they appear to be of good character, honest and seem focused on the right path but in their household matters, they have deviated away from the right path. Taking good care of one’s family and other household members is not an ordinary matter.  When the Holy Prophet (saw) has said, ‘The best among you is the one who treats his family well’, he especially gave his personal example that he is the best in good treatment of his family’.  This is not an ordinary deed.  To tell the importance of this deed, the Holy Prophet (saw) gave his personal example.  Therefore, a believer need to engage in the prayer of ‘Guide us in the right path’ for every matter so that the standards of good deeds increase.  And when the death comes, it should be in the state of pure obedience [to the will of God].  So a true believer is the one who, after accepting the Imam of the age, is always engaged in enhancing the standards of his good deeds.  And he is always engaged in increasing his standards of faith. And he keeps praying from Allah that he remains steadfast on the right path and keep advancing in that direction.  He always make an effort in being righteous and gain piety. Whomever makes progress in righteousness, his heart is always filled with the fear or Allah. And whose heart is filled with fear of Allah, he always makes an effort to give the due rights to Allah as well as to the people.</a:t>
            </a:r>
            <a:endParaRPr lang="en-US" dirty="0" smtClean="0">
              <a:solidFill>
                <a:srgbClr val="FF0000"/>
              </a:solidFill>
            </a:endParaRPr>
          </a:p>
        </p:txBody>
      </p:sp>
      <p:sp>
        <p:nvSpPr>
          <p:cNvPr id="2" name="Slide Number Placeholder 1"/>
          <p:cNvSpPr>
            <a:spLocks noGrp="1"/>
          </p:cNvSpPr>
          <p:nvPr>
            <p:ph type="sldNum" sz="quarter" idx="12"/>
          </p:nvPr>
        </p:nvSpPr>
        <p:spPr/>
        <p:txBody>
          <a:bodyPr/>
          <a:lstStyle/>
          <a:p>
            <a:fld id="{D64212AE-C6D7-4DAE-B05A-60F3647E62E0}" type="slidenum">
              <a:rPr lang="en-US" smtClean="0"/>
              <a:t>20</a:t>
            </a:fld>
            <a:endParaRPr lang="en-US"/>
          </a:p>
        </p:txBody>
      </p:sp>
    </p:spTree>
    <p:extLst>
      <p:ext uri="{BB962C8B-B14F-4D97-AF65-F5344CB8AC3E}">
        <p14:creationId xmlns:p14="http://schemas.microsoft.com/office/powerpoint/2010/main" val="1267435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572" y="1291217"/>
            <a:ext cx="5153971" cy="950278"/>
          </a:xfrm>
        </p:spPr>
        <p:txBody>
          <a:bodyPr/>
          <a:lstStyle/>
          <a:p>
            <a:r>
              <a:rPr lang="en-US" b="1" dirty="0" smtClean="0"/>
              <a:t>Where do we stand?</a:t>
            </a:r>
            <a:endParaRPr lang="en-US" b="1" dirty="0"/>
          </a:p>
        </p:txBody>
      </p:sp>
      <p:sp>
        <p:nvSpPr>
          <p:cNvPr id="4" name="Content Placeholder 3"/>
          <p:cNvSpPr>
            <a:spLocks noGrp="1"/>
          </p:cNvSpPr>
          <p:nvPr>
            <p:ph idx="1"/>
          </p:nvPr>
        </p:nvSpPr>
        <p:spPr>
          <a:xfrm>
            <a:off x="748860" y="2146232"/>
            <a:ext cx="8193939" cy="3195224"/>
          </a:xfrm>
        </p:spPr>
        <p:txBody>
          <a:bodyPr>
            <a:noAutofit/>
          </a:bodyPr>
          <a:lstStyle/>
          <a:p>
            <a:pPr marL="0" indent="0">
              <a:buNone/>
            </a:pPr>
            <a:r>
              <a:rPr lang="en-US" dirty="0" smtClean="0">
                <a:solidFill>
                  <a:srgbClr val="000000"/>
                </a:solidFill>
              </a:rPr>
              <a:t>During the last month,</a:t>
            </a:r>
          </a:p>
          <a:p>
            <a:r>
              <a:rPr lang="en-US" dirty="0">
                <a:solidFill>
                  <a:srgbClr val="000000"/>
                </a:solidFill>
              </a:rPr>
              <a:t>H</a:t>
            </a:r>
            <a:r>
              <a:rPr lang="en-US" dirty="0" smtClean="0">
                <a:solidFill>
                  <a:srgbClr val="000000"/>
                </a:solidFill>
              </a:rPr>
              <a:t>ow many times did you give in to do something which you would have never done for yourself but you did for the sake of one of your family members?</a:t>
            </a:r>
          </a:p>
          <a:p>
            <a:r>
              <a:rPr lang="en-US" dirty="0" smtClean="0">
                <a:solidFill>
                  <a:srgbClr val="000000"/>
                </a:solidFill>
              </a:rPr>
              <a:t>How many times did you feel pressured by one of your family members to something shaky.</a:t>
            </a:r>
          </a:p>
          <a:p>
            <a:pPr marL="0" indent="0" algn="ctr">
              <a:buNone/>
            </a:pPr>
            <a:r>
              <a:rPr lang="en-US" b="1" dirty="0" smtClean="0">
                <a:solidFill>
                  <a:srgbClr val="000000"/>
                </a:solidFill>
              </a:rPr>
              <a:t>Add the three numbers together.</a:t>
            </a:r>
          </a:p>
          <a:p>
            <a:pPr marL="0" indent="0" algn="ctr">
              <a:buNone/>
            </a:pPr>
            <a:r>
              <a:rPr lang="en-US" b="1" dirty="0" smtClean="0">
                <a:solidFill>
                  <a:srgbClr val="000000"/>
                </a:solidFill>
              </a:rPr>
              <a:t>(Keep it to yourself.. the “score” is for you!)</a:t>
            </a:r>
            <a:endParaRPr lang="en-US" b="1" dirty="0">
              <a:solidFill>
                <a:srgbClr val="000000"/>
              </a:solidFill>
            </a:endParaRPr>
          </a:p>
        </p:txBody>
      </p:sp>
      <p:sp>
        <p:nvSpPr>
          <p:cNvPr id="3" name="Rectangle 2"/>
          <p:cNvSpPr/>
          <p:nvPr/>
        </p:nvSpPr>
        <p:spPr>
          <a:xfrm>
            <a:off x="4845830" y="292312"/>
            <a:ext cx="2774169" cy="646331"/>
          </a:xfrm>
          <a:prstGeom prst="rect">
            <a:avLst/>
          </a:prstGeom>
        </p:spPr>
        <p:txBody>
          <a:bodyPr wrap="square">
            <a:spAutoFit/>
          </a:bodyPr>
          <a:lstStyle/>
          <a:p>
            <a:r>
              <a:rPr lang="x-none" sz="3600" b="1" dirty="0">
                <a:solidFill>
                  <a:schemeClr val="bg1"/>
                </a:solidFill>
              </a:rPr>
              <a:t>اپنے جائزے </a:t>
            </a:r>
            <a:r>
              <a:rPr lang="x-none" sz="3600" b="1" dirty="0" smtClean="0">
                <a:solidFill>
                  <a:schemeClr val="bg1"/>
                </a:solidFill>
              </a:rPr>
              <a:t>لیں</a:t>
            </a:r>
            <a:endParaRPr lang="en-US" sz="3600" b="1" dirty="0">
              <a:solidFill>
                <a:schemeClr val="bg1"/>
              </a:solidFill>
            </a:endParaRPr>
          </a:p>
        </p:txBody>
      </p:sp>
      <p:sp>
        <p:nvSpPr>
          <p:cNvPr id="5" name="Title 1"/>
          <p:cNvSpPr txBox="1">
            <a:spLocks/>
          </p:cNvSpPr>
          <p:nvPr/>
        </p:nvSpPr>
        <p:spPr>
          <a:xfrm>
            <a:off x="3994807" y="890705"/>
            <a:ext cx="4315389" cy="58877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solidFill>
                  <a:srgbClr val="000000"/>
                </a:solidFill>
              </a:rPr>
              <a:t>Self analyze </a:t>
            </a:r>
            <a:r>
              <a:rPr lang="en-US" sz="3200" b="1" dirty="0">
                <a:solidFill>
                  <a:srgbClr val="000000"/>
                </a:solidFill>
              </a:rPr>
              <a:t>y</a:t>
            </a:r>
            <a:r>
              <a:rPr lang="en-US" sz="3200" b="1" dirty="0" smtClean="0">
                <a:solidFill>
                  <a:srgbClr val="000000"/>
                </a:solidFill>
              </a:rPr>
              <a:t>ourself, KMV</a:t>
            </a:r>
            <a:endParaRPr lang="en-US" sz="3200" b="1" dirty="0">
              <a:solidFill>
                <a:srgbClr val="000000"/>
              </a:solidFill>
            </a:endParaRPr>
          </a:p>
        </p:txBody>
      </p:sp>
      <p:sp>
        <p:nvSpPr>
          <p:cNvPr id="6" name="Slide Number Placeholder 5"/>
          <p:cNvSpPr>
            <a:spLocks noGrp="1"/>
          </p:cNvSpPr>
          <p:nvPr>
            <p:ph type="sldNum" sz="quarter" idx="12"/>
          </p:nvPr>
        </p:nvSpPr>
        <p:spPr/>
        <p:txBody>
          <a:bodyPr/>
          <a:lstStyle/>
          <a:p>
            <a:fld id="{D64212AE-C6D7-4DAE-B05A-60F3647E62E0}" type="slidenum">
              <a:rPr lang="en-US" smtClean="0"/>
              <a:t>21</a:t>
            </a:fld>
            <a:endParaRPr lang="en-US"/>
          </a:p>
        </p:txBody>
      </p:sp>
    </p:spTree>
    <p:extLst>
      <p:ext uri="{BB962C8B-B14F-4D97-AF65-F5344CB8AC3E}">
        <p14:creationId xmlns:p14="http://schemas.microsoft.com/office/powerpoint/2010/main" val="38529197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eft-Right Arrow 5"/>
          <p:cNvSpPr/>
          <p:nvPr/>
        </p:nvSpPr>
        <p:spPr>
          <a:xfrm>
            <a:off x="795867" y="2132573"/>
            <a:ext cx="7806266" cy="1168400"/>
          </a:xfrm>
          <a:prstGeom prst="lef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TextBox 6"/>
          <p:cNvSpPr txBox="1"/>
          <p:nvPr/>
        </p:nvSpPr>
        <p:spPr>
          <a:xfrm>
            <a:off x="6500977" y="3439395"/>
            <a:ext cx="2421466" cy="2677656"/>
          </a:xfrm>
          <a:prstGeom prst="rect">
            <a:avLst/>
          </a:prstGeom>
          <a:noFill/>
        </p:spPr>
        <p:txBody>
          <a:bodyPr wrap="square" rtlCol="0">
            <a:spAutoFit/>
          </a:bodyPr>
          <a:lstStyle/>
          <a:p>
            <a:pPr algn="ctr"/>
            <a:r>
              <a:rPr lang="en-US" sz="2400" dirty="0" smtClean="0">
                <a:solidFill>
                  <a:srgbClr val="000000"/>
                </a:solidFill>
              </a:rPr>
              <a:t>Pray hard for yourself and your family to stay on straight path and discuss with your family, the limits not to cross.</a:t>
            </a:r>
            <a:endParaRPr lang="en-US" sz="2400" dirty="0">
              <a:solidFill>
                <a:srgbClr val="000000"/>
              </a:solidFill>
            </a:endParaRPr>
          </a:p>
        </p:txBody>
      </p:sp>
      <p:sp>
        <p:nvSpPr>
          <p:cNvPr id="8" name="TextBox 7"/>
          <p:cNvSpPr txBox="1"/>
          <p:nvPr/>
        </p:nvSpPr>
        <p:spPr>
          <a:xfrm>
            <a:off x="3488267" y="3439255"/>
            <a:ext cx="2421466" cy="2308324"/>
          </a:xfrm>
          <a:prstGeom prst="rect">
            <a:avLst/>
          </a:prstGeom>
          <a:noFill/>
        </p:spPr>
        <p:txBody>
          <a:bodyPr wrap="square" rtlCol="0">
            <a:spAutoFit/>
          </a:bodyPr>
          <a:lstStyle/>
          <a:p>
            <a:pPr algn="ctr"/>
            <a:r>
              <a:rPr lang="en-US" sz="2400" dirty="0" smtClean="0">
                <a:solidFill>
                  <a:srgbClr val="000000"/>
                </a:solidFill>
              </a:rPr>
              <a:t>Keep praying for strength and opportunities to handle situations with honestly and true principles</a:t>
            </a:r>
            <a:endParaRPr lang="en-US" sz="2400" dirty="0">
              <a:solidFill>
                <a:srgbClr val="000000"/>
              </a:solidFill>
            </a:endParaRPr>
          </a:p>
        </p:txBody>
      </p:sp>
      <p:sp>
        <p:nvSpPr>
          <p:cNvPr id="9" name="TextBox 8"/>
          <p:cNvSpPr txBox="1"/>
          <p:nvPr/>
        </p:nvSpPr>
        <p:spPr>
          <a:xfrm>
            <a:off x="579967" y="3415119"/>
            <a:ext cx="2421466" cy="2308324"/>
          </a:xfrm>
          <a:prstGeom prst="rect">
            <a:avLst/>
          </a:prstGeom>
          <a:noFill/>
        </p:spPr>
        <p:txBody>
          <a:bodyPr wrap="square" rtlCol="0">
            <a:spAutoFit/>
          </a:bodyPr>
          <a:lstStyle/>
          <a:p>
            <a:pPr algn="ctr"/>
            <a:r>
              <a:rPr lang="en-US" sz="2400" dirty="0" smtClean="0">
                <a:solidFill>
                  <a:srgbClr val="000000"/>
                </a:solidFill>
              </a:rPr>
              <a:t>Continue to pray for yourself and your family to keep away from trials and tribulations.</a:t>
            </a:r>
            <a:endParaRPr lang="en-US" sz="2400" dirty="0">
              <a:solidFill>
                <a:srgbClr val="000000"/>
              </a:solidFill>
            </a:endParaRPr>
          </a:p>
        </p:txBody>
      </p:sp>
      <p:sp>
        <p:nvSpPr>
          <p:cNvPr id="14" name="TextBox 13"/>
          <p:cNvSpPr txBox="1"/>
          <p:nvPr/>
        </p:nvSpPr>
        <p:spPr>
          <a:xfrm>
            <a:off x="7588675" y="2415887"/>
            <a:ext cx="575733" cy="523220"/>
          </a:xfrm>
          <a:prstGeom prst="rect">
            <a:avLst/>
          </a:prstGeom>
          <a:noFill/>
        </p:spPr>
        <p:txBody>
          <a:bodyPr wrap="square" rtlCol="0">
            <a:spAutoFit/>
          </a:bodyPr>
          <a:lstStyle/>
          <a:p>
            <a:pPr algn="ctr"/>
            <a:r>
              <a:rPr lang="en-US" sz="2800" dirty="0" smtClean="0">
                <a:solidFill>
                  <a:srgbClr val="000000"/>
                </a:solidFill>
              </a:rPr>
              <a:t>&gt;7</a:t>
            </a:r>
            <a:endParaRPr lang="en-US" sz="2800" dirty="0">
              <a:solidFill>
                <a:srgbClr val="000000"/>
              </a:solidFill>
            </a:endParaRPr>
          </a:p>
        </p:txBody>
      </p:sp>
      <p:sp>
        <p:nvSpPr>
          <p:cNvPr id="15" name="TextBox 14"/>
          <p:cNvSpPr txBox="1"/>
          <p:nvPr/>
        </p:nvSpPr>
        <p:spPr>
          <a:xfrm>
            <a:off x="1036317" y="2446203"/>
            <a:ext cx="754383" cy="523220"/>
          </a:xfrm>
          <a:prstGeom prst="rect">
            <a:avLst/>
          </a:prstGeom>
          <a:noFill/>
        </p:spPr>
        <p:txBody>
          <a:bodyPr wrap="square" rtlCol="0">
            <a:spAutoFit/>
          </a:bodyPr>
          <a:lstStyle/>
          <a:p>
            <a:pPr algn="ctr"/>
            <a:r>
              <a:rPr lang="en-US" sz="2800" dirty="0" smtClean="0">
                <a:solidFill>
                  <a:srgbClr val="000000"/>
                </a:solidFill>
              </a:rPr>
              <a:t>0-1</a:t>
            </a:r>
            <a:endParaRPr lang="en-US" sz="2800" dirty="0">
              <a:solidFill>
                <a:srgbClr val="000000"/>
              </a:solidFill>
            </a:endParaRPr>
          </a:p>
        </p:txBody>
      </p:sp>
      <p:sp>
        <p:nvSpPr>
          <p:cNvPr id="10" name="TextBox 9"/>
          <p:cNvSpPr txBox="1"/>
          <p:nvPr/>
        </p:nvSpPr>
        <p:spPr>
          <a:xfrm>
            <a:off x="2361700" y="2425805"/>
            <a:ext cx="4526643" cy="523220"/>
          </a:xfrm>
          <a:prstGeom prst="rect">
            <a:avLst/>
          </a:prstGeom>
          <a:noFill/>
        </p:spPr>
        <p:txBody>
          <a:bodyPr wrap="square" rtlCol="0">
            <a:spAutoFit/>
          </a:bodyPr>
          <a:lstStyle/>
          <a:p>
            <a:pPr algn="ctr"/>
            <a:r>
              <a:rPr lang="en-US" sz="2800" dirty="0" smtClean="0">
                <a:solidFill>
                  <a:srgbClr val="000000"/>
                </a:solidFill>
              </a:rPr>
              <a:t>Combined Score</a:t>
            </a:r>
            <a:endParaRPr lang="en-US" sz="2800" dirty="0">
              <a:solidFill>
                <a:srgbClr val="000000"/>
              </a:solidFill>
            </a:endParaRPr>
          </a:p>
        </p:txBody>
      </p:sp>
      <p:sp>
        <p:nvSpPr>
          <p:cNvPr id="11" name="Title 1"/>
          <p:cNvSpPr>
            <a:spLocks noGrp="1"/>
          </p:cNvSpPr>
          <p:nvPr>
            <p:ph type="title"/>
          </p:nvPr>
        </p:nvSpPr>
        <p:spPr>
          <a:xfrm>
            <a:off x="554671" y="1578112"/>
            <a:ext cx="8298039" cy="695348"/>
          </a:xfrm>
        </p:spPr>
        <p:txBody>
          <a:bodyPr>
            <a:normAutofit/>
          </a:bodyPr>
          <a:lstStyle/>
          <a:p>
            <a:pPr algn="ctr"/>
            <a:r>
              <a:rPr lang="en-US" sz="3600" b="1" dirty="0" smtClean="0"/>
              <a:t>How to Improve?</a:t>
            </a:r>
            <a:endParaRPr lang="en-US" sz="3600" b="1" dirty="0"/>
          </a:p>
        </p:txBody>
      </p:sp>
      <p:sp>
        <p:nvSpPr>
          <p:cNvPr id="2" name="Rectangle 1"/>
          <p:cNvSpPr/>
          <p:nvPr/>
        </p:nvSpPr>
        <p:spPr>
          <a:xfrm>
            <a:off x="3974447" y="346337"/>
            <a:ext cx="4627686" cy="584775"/>
          </a:xfrm>
          <a:prstGeom prst="rect">
            <a:avLst/>
          </a:prstGeom>
        </p:spPr>
        <p:txBody>
          <a:bodyPr wrap="square">
            <a:spAutoFit/>
          </a:bodyPr>
          <a:lstStyle/>
          <a:p>
            <a:r>
              <a:rPr lang="x-none" sz="3200" b="1" dirty="0">
                <a:solidFill>
                  <a:schemeClr val="bg1"/>
                </a:solidFill>
              </a:rPr>
              <a:t>اپنے اندر پاک تبدیلیاں پیدا </a:t>
            </a:r>
            <a:r>
              <a:rPr lang="x-none" sz="3200" b="1" dirty="0" smtClean="0">
                <a:solidFill>
                  <a:schemeClr val="bg1"/>
                </a:solidFill>
              </a:rPr>
              <a:t>کریں</a:t>
            </a:r>
            <a:endParaRPr lang="en-US" sz="3200" b="1" dirty="0">
              <a:solidFill>
                <a:schemeClr val="bg1"/>
              </a:solidFill>
            </a:endParaRPr>
          </a:p>
        </p:txBody>
      </p:sp>
      <p:sp>
        <p:nvSpPr>
          <p:cNvPr id="12" name="Title 1"/>
          <p:cNvSpPr txBox="1">
            <a:spLocks/>
          </p:cNvSpPr>
          <p:nvPr/>
        </p:nvSpPr>
        <p:spPr>
          <a:xfrm>
            <a:off x="3193396" y="459189"/>
            <a:ext cx="58565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smtClean="0"/>
              <a:t>Bring about pious changes in yourself</a:t>
            </a:r>
            <a:endParaRPr lang="en-US" sz="2800" b="1" dirty="0"/>
          </a:p>
        </p:txBody>
      </p:sp>
      <p:sp>
        <p:nvSpPr>
          <p:cNvPr id="3" name="Slide Number Placeholder 2"/>
          <p:cNvSpPr>
            <a:spLocks noGrp="1"/>
          </p:cNvSpPr>
          <p:nvPr>
            <p:ph type="sldNum" sz="quarter" idx="12"/>
          </p:nvPr>
        </p:nvSpPr>
        <p:spPr/>
        <p:txBody>
          <a:bodyPr/>
          <a:lstStyle/>
          <a:p>
            <a:fld id="{D64212AE-C6D7-4DAE-B05A-60F3647E62E0}" type="slidenum">
              <a:rPr lang="en-US" smtClean="0"/>
              <a:t>22</a:t>
            </a:fld>
            <a:endParaRPr lang="en-US"/>
          </a:p>
        </p:txBody>
      </p:sp>
    </p:spTree>
    <p:extLst>
      <p:ext uri="{BB962C8B-B14F-4D97-AF65-F5344CB8AC3E}">
        <p14:creationId xmlns:p14="http://schemas.microsoft.com/office/powerpoint/2010/main" val="374142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Screen Shot 2015-12-23 at 10.50.11 PM.png"/>
          <p:cNvPicPr>
            <a:picLocks noChangeAspect="1"/>
          </p:cNvPicPr>
          <p:nvPr/>
        </p:nvPicPr>
        <p:blipFill>
          <a:blip r:embed="rId2">
            <a:extLst/>
          </a:blip>
          <a:stretch>
            <a:fillRect/>
          </a:stretch>
        </p:blipFill>
        <p:spPr>
          <a:xfrm>
            <a:off x="2442172" y="1009537"/>
            <a:ext cx="4597898" cy="4397086"/>
          </a:xfrm>
          <a:prstGeom prst="rect">
            <a:avLst/>
          </a:prstGeom>
          <a:ln w="12700">
            <a:miter lim="400000"/>
          </a:ln>
        </p:spPr>
      </p:pic>
      <p:sp>
        <p:nvSpPr>
          <p:cNvPr id="3" name="Title 2"/>
          <p:cNvSpPr>
            <a:spLocks noGrp="1"/>
          </p:cNvSpPr>
          <p:nvPr>
            <p:ph type="title"/>
          </p:nvPr>
        </p:nvSpPr>
        <p:spPr>
          <a:xfrm>
            <a:off x="809251" y="5340742"/>
            <a:ext cx="7590235" cy="848953"/>
          </a:xfrm>
        </p:spPr>
        <p:txBody>
          <a:bodyPr/>
          <a:lstStyle/>
          <a:p>
            <a:r>
              <a:rPr lang="en-US" dirty="0" smtClean="0">
                <a:solidFill>
                  <a:schemeClr val="tx1"/>
                </a:solidFill>
              </a:rPr>
              <a:t>Health Topic: Pneumonia</a:t>
            </a:r>
            <a:endParaRPr lang="en-US" dirty="0">
              <a:solidFill>
                <a:schemeClr val="tx1"/>
              </a:solidFill>
            </a:endParaRPr>
          </a:p>
        </p:txBody>
      </p:sp>
      <p:sp>
        <p:nvSpPr>
          <p:cNvPr id="2" name="Slide Number Placeholder 1"/>
          <p:cNvSpPr>
            <a:spLocks noGrp="1"/>
          </p:cNvSpPr>
          <p:nvPr>
            <p:ph type="sldNum" sz="quarter" idx="2"/>
          </p:nvPr>
        </p:nvSpPr>
        <p:spPr/>
        <p:txBody>
          <a:bodyPr/>
          <a:lstStyle/>
          <a:p>
            <a:fld id="{86CB4B4D-7CA3-9044-876B-883B54F8677D}" type="slidenum">
              <a:rPr lang="uk-UA" smtClean="0"/>
              <a:pPr/>
              <a:t>23</a:t>
            </a:fld>
            <a:endParaRPr lang="uk-UA"/>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title"/>
          </p:nvPr>
        </p:nvSpPr>
        <p:spPr>
          <a:xfrm>
            <a:off x="3495760" y="329355"/>
            <a:ext cx="5332651" cy="854390"/>
          </a:xfrm>
          <a:prstGeom prst="rect">
            <a:avLst/>
          </a:prstGeom>
        </p:spPr>
        <p:txBody>
          <a:bodyPr>
            <a:normAutofit/>
          </a:bodyPr>
          <a:lstStyle>
            <a:lvl1pPr>
              <a:spcBef>
                <a:spcPts val="4200"/>
              </a:spcBef>
              <a:defRPr sz="5100">
                <a:latin typeface="Times New Roman"/>
                <a:ea typeface="Times New Roman"/>
                <a:cs typeface="Times New Roman"/>
                <a:sym typeface="Times New Roman"/>
              </a:defRPr>
            </a:lvl1pPr>
          </a:lstStyle>
          <a:p>
            <a:r>
              <a:rPr sz="3600" dirty="0">
                <a:solidFill>
                  <a:srgbClr val="FFFFFF"/>
                </a:solidFill>
              </a:rPr>
              <a:t>What Is Pneumonia?</a:t>
            </a:r>
          </a:p>
        </p:txBody>
      </p:sp>
      <p:sp>
        <p:nvSpPr>
          <p:cNvPr id="124" name="Shape 124"/>
          <p:cNvSpPr>
            <a:spLocks noGrp="1"/>
          </p:cNvSpPr>
          <p:nvPr>
            <p:ph type="body" idx="1"/>
          </p:nvPr>
        </p:nvSpPr>
        <p:spPr>
          <a:xfrm>
            <a:off x="307497" y="1102978"/>
            <a:ext cx="8674662" cy="5091004"/>
          </a:xfrm>
          <a:prstGeom prst="rect">
            <a:avLst/>
          </a:prstGeom>
        </p:spPr>
        <p:txBody>
          <a:bodyPr>
            <a:normAutofit fontScale="92500" lnSpcReduction="20000"/>
          </a:bodyPr>
          <a:lstStyle/>
          <a:p>
            <a:pPr marL="164488" indent="-164488" defTabSz="321457">
              <a:spcBef>
                <a:spcPts val="0"/>
              </a:spcBef>
              <a:buBlip>
                <a:blip r:embed="rId2"/>
              </a:buBlip>
              <a:defRPr sz="2500">
                <a:latin typeface="Times New Roman"/>
                <a:ea typeface="Times New Roman"/>
                <a:cs typeface="Times New Roman"/>
                <a:sym typeface="Times New Roman"/>
              </a:defRPr>
            </a:pPr>
            <a:r>
              <a:rPr sz="2200" dirty="0">
                <a:solidFill>
                  <a:schemeClr val="bg1"/>
                </a:solidFill>
              </a:rPr>
              <a:t>Pneumonia is an infection in one or both lung. It can be caused by fungi, bacteria, or viruses. Pneumonia causes inflammation in your lung’s air sacs, or alveoli. The alveoli fill with fluid or pus, making it difficult to breathe</a:t>
            </a:r>
            <a:br>
              <a:rPr sz="2200" dirty="0">
                <a:solidFill>
                  <a:schemeClr val="bg1"/>
                </a:solidFill>
              </a:rPr>
            </a:br>
            <a:endParaRPr sz="2200" dirty="0">
              <a:solidFill>
                <a:schemeClr val="bg1"/>
              </a:solidFill>
            </a:endParaRPr>
          </a:p>
          <a:p>
            <a:pPr marL="164488" indent="-164488" defTabSz="321457">
              <a:spcBef>
                <a:spcPts val="0"/>
              </a:spcBef>
              <a:buBlip>
                <a:blip r:embed="rId2"/>
              </a:buBlip>
              <a:defRPr sz="2500">
                <a:latin typeface="Times New Roman"/>
                <a:ea typeface="Times New Roman"/>
                <a:cs typeface="Times New Roman"/>
                <a:sym typeface="Times New Roman"/>
              </a:defRPr>
            </a:pPr>
            <a:r>
              <a:rPr sz="2200" dirty="0">
                <a:solidFill>
                  <a:schemeClr val="bg1"/>
                </a:solidFill>
              </a:rPr>
              <a:t>Symptoms of pneumonia can range from mild to life-threatening. The severity of your pneumonia usually depends on</a:t>
            </a:r>
            <a:br>
              <a:rPr sz="2200" dirty="0">
                <a:solidFill>
                  <a:schemeClr val="bg1"/>
                </a:solidFill>
              </a:rPr>
            </a:br>
            <a:r>
              <a:rPr sz="2200" dirty="0">
                <a:solidFill>
                  <a:schemeClr val="bg1"/>
                </a:solidFill>
              </a:rPr>
              <a:t/>
            </a:r>
            <a:br>
              <a:rPr sz="2200" dirty="0">
                <a:solidFill>
                  <a:schemeClr val="bg1"/>
                </a:solidFill>
              </a:rPr>
            </a:br>
            <a:r>
              <a:rPr sz="2200" dirty="0">
                <a:solidFill>
                  <a:schemeClr val="bg1"/>
                </a:solidFill>
              </a:rPr>
              <a:t>the type of organism causing your infection</a:t>
            </a:r>
            <a:br>
              <a:rPr sz="2200" dirty="0">
                <a:solidFill>
                  <a:schemeClr val="bg1"/>
                </a:solidFill>
              </a:rPr>
            </a:br>
            <a:r>
              <a:rPr sz="2200" dirty="0">
                <a:solidFill>
                  <a:schemeClr val="bg1"/>
                </a:solidFill>
              </a:rPr>
              <a:t>your age</a:t>
            </a:r>
            <a:br>
              <a:rPr sz="2200" dirty="0">
                <a:solidFill>
                  <a:schemeClr val="bg1"/>
                </a:solidFill>
              </a:rPr>
            </a:br>
            <a:r>
              <a:rPr sz="2200" dirty="0">
                <a:solidFill>
                  <a:schemeClr val="bg1"/>
                </a:solidFill>
              </a:rPr>
              <a:t>your general health</a:t>
            </a:r>
            <a:br>
              <a:rPr sz="2200" dirty="0">
                <a:solidFill>
                  <a:schemeClr val="bg1"/>
                </a:solidFill>
              </a:rPr>
            </a:br>
            <a:endParaRPr sz="2200" dirty="0">
              <a:solidFill>
                <a:schemeClr val="bg1"/>
              </a:solidFill>
            </a:endParaRPr>
          </a:p>
          <a:p>
            <a:pPr marL="164488" indent="-164488" defTabSz="321457">
              <a:spcBef>
                <a:spcPts val="0"/>
              </a:spcBef>
              <a:buBlip>
                <a:blip r:embed="rId2"/>
              </a:buBlip>
              <a:defRPr sz="2500">
                <a:latin typeface="Times New Roman"/>
                <a:ea typeface="Times New Roman"/>
                <a:cs typeface="Times New Roman"/>
                <a:sym typeface="Times New Roman"/>
              </a:defRPr>
            </a:pPr>
            <a:r>
              <a:rPr sz="2200" dirty="0">
                <a:solidFill>
                  <a:schemeClr val="bg1"/>
                </a:solidFill>
              </a:rPr>
              <a:t>Certain factors that can raise your risks of getting pneumonia</a:t>
            </a:r>
            <a:br>
              <a:rPr sz="2200" dirty="0">
                <a:solidFill>
                  <a:schemeClr val="bg1"/>
                </a:solidFill>
              </a:rPr>
            </a:br>
            <a:r>
              <a:rPr sz="1600" dirty="0">
                <a:solidFill>
                  <a:schemeClr val="bg1"/>
                </a:solidFill>
              </a:rPr>
              <a:t/>
            </a:r>
            <a:br>
              <a:rPr sz="1600" dirty="0">
                <a:solidFill>
                  <a:schemeClr val="bg1"/>
                </a:solidFill>
              </a:rPr>
            </a:br>
            <a:r>
              <a:rPr sz="2100" dirty="0">
                <a:solidFill>
                  <a:schemeClr val="bg1"/>
                </a:solidFill>
              </a:rPr>
              <a:t>People who have had a stroke, have problems swallowing, or are bedridden</a:t>
            </a:r>
            <a:br>
              <a:rPr sz="2100" dirty="0">
                <a:solidFill>
                  <a:schemeClr val="bg1"/>
                </a:solidFill>
              </a:rPr>
            </a:br>
            <a:r>
              <a:rPr sz="2100" dirty="0">
                <a:solidFill>
                  <a:schemeClr val="bg1"/>
                </a:solidFill>
              </a:rPr>
              <a:t>Infants from birth to age two and individuals age 65 or older</a:t>
            </a:r>
            <a:br>
              <a:rPr sz="2100" dirty="0">
                <a:solidFill>
                  <a:schemeClr val="bg1"/>
                </a:solidFill>
              </a:rPr>
            </a:br>
            <a:r>
              <a:rPr sz="2100" dirty="0">
                <a:solidFill>
                  <a:schemeClr val="bg1"/>
                </a:solidFill>
              </a:rPr>
              <a:t>People with weakened immune systems are at increased risk of pneumonia.</a:t>
            </a:r>
            <a:r>
              <a:rPr sz="2100" b="1" dirty="0">
                <a:solidFill>
                  <a:schemeClr val="bg1"/>
                </a:solidFill>
              </a:rPr>
              <a:t> For example, </a:t>
            </a:r>
            <a:r>
              <a:rPr sz="2100" dirty="0">
                <a:solidFill>
                  <a:schemeClr val="bg1"/>
                </a:solidFill>
              </a:rPr>
              <a:t>people taking steroids, medications for cancer, and people with HIV, AIDS</a:t>
            </a:r>
            <a:br>
              <a:rPr sz="2100" dirty="0">
                <a:solidFill>
                  <a:schemeClr val="bg1"/>
                </a:solidFill>
              </a:rPr>
            </a:br>
            <a:r>
              <a:rPr sz="2100" dirty="0">
                <a:solidFill>
                  <a:schemeClr val="bg1"/>
                </a:solidFill>
              </a:rPr>
              <a:t>Drug abuse increases risk.</a:t>
            </a:r>
            <a:r>
              <a:rPr sz="2100" b="1" dirty="0">
                <a:solidFill>
                  <a:schemeClr val="bg1"/>
                </a:solidFill>
              </a:rPr>
              <a:t> </a:t>
            </a:r>
            <a:r>
              <a:rPr sz="2100" dirty="0">
                <a:solidFill>
                  <a:schemeClr val="bg1"/>
                </a:solidFill>
              </a:rPr>
              <a:t>This includes excessive alcohol consumption and smoking</a:t>
            </a:r>
            <a:br>
              <a:rPr sz="2100" dirty="0">
                <a:solidFill>
                  <a:schemeClr val="bg1"/>
                </a:solidFill>
              </a:rPr>
            </a:br>
            <a:r>
              <a:rPr sz="2100" dirty="0">
                <a:solidFill>
                  <a:schemeClr val="bg1"/>
                </a:solidFill>
              </a:rPr>
              <a:t>Asthma, cystic fibrosis, diabetes, and heart failure also increases your risk</a:t>
            </a:r>
          </a:p>
        </p:txBody>
      </p:sp>
      <p:sp>
        <p:nvSpPr>
          <p:cNvPr id="2" name="Slide Number Placeholder 1"/>
          <p:cNvSpPr>
            <a:spLocks noGrp="1"/>
          </p:cNvSpPr>
          <p:nvPr>
            <p:ph type="sldNum" sz="quarter" idx="2"/>
          </p:nvPr>
        </p:nvSpPr>
        <p:spPr/>
        <p:txBody>
          <a:bodyPr/>
          <a:lstStyle/>
          <a:p>
            <a:fld id="{86CB4B4D-7CA3-9044-876B-883B54F8677D}" type="slidenum">
              <a:rPr lang="uk-UA" smtClean="0"/>
              <a:pPr/>
              <a:t>24</a:t>
            </a:fld>
            <a:endParaRPr lang="uk-UA"/>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a:spLocks noGrp="1"/>
          </p:cNvSpPr>
          <p:nvPr>
            <p:ph type="title"/>
          </p:nvPr>
        </p:nvSpPr>
        <p:spPr>
          <a:xfrm>
            <a:off x="3131617" y="340435"/>
            <a:ext cx="5980015" cy="761745"/>
          </a:xfrm>
          <a:prstGeom prst="rect">
            <a:avLst/>
          </a:prstGeom>
        </p:spPr>
        <p:txBody>
          <a:bodyPr>
            <a:noAutofit/>
          </a:bodyPr>
          <a:lstStyle>
            <a:lvl1pPr>
              <a:defRPr sz="4500"/>
            </a:lvl1pPr>
          </a:lstStyle>
          <a:p>
            <a:r>
              <a:rPr sz="2200" b="1" dirty="0">
                <a:solidFill>
                  <a:srgbClr val="FFFFFF"/>
                </a:solidFill>
              </a:rPr>
              <a:t>What Are the Symptoms of Pneumonia?</a:t>
            </a:r>
          </a:p>
        </p:txBody>
      </p:sp>
      <p:sp>
        <p:nvSpPr>
          <p:cNvPr id="127" name="Shape 127"/>
          <p:cNvSpPr>
            <a:spLocks noGrp="1"/>
          </p:cNvSpPr>
          <p:nvPr>
            <p:ph type="body" idx="1"/>
          </p:nvPr>
        </p:nvSpPr>
        <p:spPr>
          <a:xfrm>
            <a:off x="250854" y="1021863"/>
            <a:ext cx="8812226" cy="5290038"/>
          </a:xfrm>
          <a:prstGeom prst="rect">
            <a:avLst/>
          </a:prstGeom>
        </p:spPr>
        <p:txBody>
          <a:bodyPr>
            <a:noAutofit/>
          </a:bodyPr>
          <a:lstStyle/>
          <a:p>
            <a:pPr>
              <a:buSzPct val="50000"/>
              <a:buBlip>
                <a:blip r:embed="rId2"/>
              </a:buBlip>
              <a:defRPr sz="2300">
                <a:latin typeface="Times New Roman"/>
                <a:ea typeface="Times New Roman"/>
                <a:cs typeface="Times New Roman"/>
                <a:sym typeface="Times New Roman"/>
              </a:defRPr>
            </a:pPr>
            <a:r>
              <a:rPr sz="2000" dirty="0">
                <a:solidFill>
                  <a:schemeClr val="bg1"/>
                </a:solidFill>
              </a:rPr>
              <a:t>The general symptoms of pneumonia can develop quickly and may include:</a:t>
            </a:r>
          </a:p>
          <a:p>
            <a:pPr marL="321457" lvl="2" indent="0" defTabSz="321457">
              <a:spcBef>
                <a:spcPts val="0"/>
              </a:spcBef>
              <a:buSzTx/>
              <a:buNone/>
              <a:tabLst>
                <a:tab pos="98223" algn="l"/>
                <a:tab pos="321457" algn="l"/>
              </a:tabLst>
              <a:defRPr sz="2300">
                <a:solidFill>
                  <a:srgbClr val="555555"/>
                </a:solidFill>
                <a:latin typeface="Times New Roman"/>
                <a:ea typeface="Times New Roman"/>
                <a:cs typeface="Times New Roman"/>
                <a:sym typeface="Times New Roman"/>
              </a:defRPr>
            </a:pPr>
            <a:r>
              <a:rPr sz="2000" dirty="0">
                <a:solidFill>
                  <a:schemeClr val="bg1"/>
                </a:solidFill>
              </a:rPr>
              <a:t>	•	chest </a:t>
            </a:r>
            <a:r>
              <a:rPr sz="2000" dirty="0" smtClean="0">
                <a:solidFill>
                  <a:schemeClr val="bg1"/>
                </a:solidFill>
              </a:rPr>
              <a:t>pain</a:t>
            </a:r>
            <a:r>
              <a:rPr lang="en-US" sz="2000" dirty="0" smtClean="0">
                <a:solidFill>
                  <a:schemeClr val="bg1"/>
                </a:solidFill>
              </a:rPr>
              <a:t>				</a:t>
            </a:r>
            <a:r>
              <a:rPr sz="2000" dirty="0">
                <a:solidFill>
                  <a:schemeClr val="bg1"/>
                </a:solidFill>
              </a:rPr>
              <a:t>	•	shaking chills</a:t>
            </a:r>
          </a:p>
          <a:p>
            <a:pPr marL="321457" lvl="2" indent="0" defTabSz="321457">
              <a:spcBef>
                <a:spcPts val="0"/>
              </a:spcBef>
              <a:buSzTx/>
              <a:buNone/>
              <a:tabLst>
                <a:tab pos="98223" algn="l"/>
                <a:tab pos="321457" algn="l"/>
              </a:tabLst>
              <a:defRPr sz="2300">
                <a:latin typeface="Times New Roman"/>
                <a:ea typeface="Times New Roman"/>
                <a:cs typeface="Times New Roman"/>
                <a:sym typeface="Times New Roman"/>
              </a:defRPr>
            </a:pPr>
            <a:r>
              <a:rPr sz="2000" dirty="0">
                <a:solidFill>
                  <a:schemeClr val="bg1"/>
                </a:solidFill>
              </a:rPr>
              <a:t>	•	</a:t>
            </a:r>
            <a:r>
              <a:rPr sz="2000" dirty="0" smtClean="0">
                <a:solidFill>
                  <a:schemeClr val="bg1"/>
                </a:solidFill>
              </a:rPr>
              <a:t>fever</a:t>
            </a:r>
            <a:r>
              <a:rPr lang="en-US" sz="2000" dirty="0" smtClean="0">
                <a:solidFill>
                  <a:schemeClr val="bg1"/>
                </a:solidFill>
              </a:rPr>
              <a:t>						</a:t>
            </a:r>
            <a:r>
              <a:rPr sz="2000" dirty="0">
                <a:solidFill>
                  <a:schemeClr val="bg1"/>
                </a:solidFill>
              </a:rPr>
              <a:t>	•	dry cough</a:t>
            </a:r>
          </a:p>
          <a:p>
            <a:pPr marL="321457" lvl="2" indent="0" defTabSz="321457">
              <a:spcBef>
                <a:spcPts val="0"/>
              </a:spcBef>
              <a:buSzTx/>
              <a:buNone/>
              <a:tabLst>
                <a:tab pos="98223" algn="l"/>
                <a:tab pos="321457" algn="l"/>
              </a:tabLst>
              <a:defRPr sz="2300">
                <a:latin typeface="Times New Roman"/>
                <a:ea typeface="Times New Roman"/>
                <a:cs typeface="Times New Roman"/>
                <a:sym typeface="Times New Roman"/>
              </a:defRPr>
            </a:pPr>
            <a:r>
              <a:rPr sz="2000" dirty="0">
                <a:solidFill>
                  <a:schemeClr val="bg1"/>
                </a:solidFill>
              </a:rPr>
              <a:t>	•	</a:t>
            </a:r>
            <a:r>
              <a:rPr sz="2000" dirty="0" smtClean="0">
                <a:solidFill>
                  <a:schemeClr val="bg1"/>
                </a:solidFill>
              </a:rPr>
              <a:t>wheezing</a:t>
            </a:r>
            <a:r>
              <a:rPr lang="en-US" sz="2000" dirty="0" smtClean="0">
                <a:solidFill>
                  <a:schemeClr val="bg1"/>
                </a:solidFill>
              </a:rPr>
              <a:t>				</a:t>
            </a:r>
            <a:r>
              <a:rPr sz="2000" dirty="0">
                <a:solidFill>
                  <a:schemeClr val="bg1"/>
                </a:solidFill>
              </a:rPr>
              <a:t>	•	muscle aches</a:t>
            </a:r>
          </a:p>
          <a:p>
            <a:pPr marL="321457" lvl="2" indent="0" defTabSz="321457">
              <a:spcBef>
                <a:spcPts val="0"/>
              </a:spcBef>
              <a:buSzTx/>
              <a:buNone/>
              <a:tabLst>
                <a:tab pos="98223" algn="l"/>
                <a:tab pos="321457" algn="l"/>
              </a:tabLst>
              <a:defRPr sz="2300">
                <a:latin typeface="Times New Roman"/>
                <a:ea typeface="Times New Roman"/>
                <a:cs typeface="Times New Roman"/>
                <a:sym typeface="Times New Roman"/>
              </a:defRPr>
            </a:pPr>
            <a:r>
              <a:rPr sz="2000" dirty="0">
                <a:solidFill>
                  <a:schemeClr val="bg1"/>
                </a:solidFill>
              </a:rPr>
              <a:t>	•	</a:t>
            </a:r>
            <a:r>
              <a:rPr sz="2000" dirty="0" smtClean="0">
                <a:solidFill>
                  <a:schemeClr val="bg1"/>
                </a:solidFill>
              </a:rPr>
              <a:t>nausea</a:t>
            </a:r>
            <a:r>
              <a:rPr lang="en-US" sz="2000" dirty="0" smtClean="0">
                <a:solidFill>
                  <a:schemeClr val="bg1"/>
                </a:solidFill>
              </a:rPr>
              <a:t>					</a:t>
            </a:r>
            <a:r>
              <a:rPr sz="2000" dirty="0">
                <a:solidFill>
                  <a:schemeClr val="bg1"/>
                </a:solidFill>
              </a:rPr>
              <a:t>	•	vomiting</a:t>
            </a:r>
          </a:p>
          <a:p>
            <a:pPr marL="321457" lvl="2" indent="0" defTabSz="321457">
              <a:spcBef>
                <a:spcPts val="0"/>
              </a:spcBef>
              <a:buSzTx/>
              <a:buNone/>
              <a:tabLst>
                <a:tab pos="98223" algn="l"/>
                <a:tab pos="321457" algn="l"/>
              </a:tabLst>
              <a:defRPr sz="2300">
                <a:latin typeface="Times New Roman"/>
                <a:ea typeface="Times New Roman"/>
                <a:cs typeface="Times New Roman"/>
                <a:sym typeface="Times New Roman"/>
              </a:defRPr>
            </a:pPr>
            <a:r>
              <a:rPr sz="2000" dirty="0">
                <a:solidFill>
                  <a:schemeClr val="bg1"/>
                </a:solidFill>
              </a:rPr>
              <a:t>	•	rapid </a:t>
            </a:r>
            <a:r>
              <a:rPr sz="2000" dirty="0" smtClean="0">
                <a:solidFill>
                  <a:schemeClr val="bg1"/>
                </a:solidFill>
              </a:rPr>
              <a:t>breathing</a:t>
            </a:r>
            <a:r>
              <a:rPr lang="en-US" sz="2000" dirty="0" smtClean="0">
                <a:solidFill>
                  <a:schemeClr val="bg1"/>
                </a:solidFill>
              </a:rPr>
              <a:t>		</a:t>
            </a:r>
            <a:r>
              <a:rPr sz="2000" dirty="0">
                <a:solidFill>
                  <a:schemeClr val="bg1"/>
                </a:solidFill>
              </a:rPr>
              <a:t>	•	rapid heartbeat</a:t>
            </a:r>
          </a:p>
          <a:p>
            <a:pPr marL="321457" lvl="2" indent="0" defTabSz="321457">
              <a:spcBef>
                <a:spcPts val="0"/>
              </a:spcBef>
              <a:buSzTx/>
              <a:buNone/>
              <a:tabLst>
                <a:tab pos="98223" algn="l"/>
                <a:tab pos="321457" algn="l"/>
              </a:tabLst>
              <a:defRPr sz="2300">
                <a:latin typeface="Times New Roman"/>
                <a:ea typeface="Times New Roman"/>
                <a:cs typeface="Times New Roman"/>
                <a:sym typeface="Times New Roman"/>
              </a:defRPr>
            </a:pPr>
            <a:r>
              <a:rPr sz="2000" dirty="0">
                <a:solidFill>
                  <a:schemeClr val="bg1"/>
                </a:solidFill>
              </a:rPr>
              <a:t>	•	difficulty </a:t>
            </a:r>
            <a:r>
              <a:rPr sz="2000" dirty="0" smtClean="0">
                <a:solidFill>
                  <a:schemeClr val="bg1"/>
                </a:solidFill>
              </a:rPr>
              <a:t>breathing</a:t>
            </a:r>
            <a:endParaRPr sz="2000" dirty="0">
              <a:solidFill>
                <a:schemeClr val="bg1"/>
              </a:solidFill>
            </a:endParaRPr>
          </a:p>
          <a:p>
            <a:pPr marL="398884" lvl="1" indent="-164488" defTabSz="321457">
              <a:spcBef>
                <a:spcPts val="0"/>
              </a:spcBef>
              <a:buBlip>
                <a:blip r:embed="rId2"/>
              </a:buBlip>
              <a:tabLst>
                <a:tab pos="98223" algn="l"/>
                <a:tab pos="321457" algn="l"/>
              </a:tabLst>
              <a:defRPr sz="2300">
                <a:latin typeface="Times New Roman"/>
                <a:ea typeface="Times New Roman"/>
                <a:cs typeface="Times New Roman"/>
                <a:sym typeface="Times New Roman"/>
              </a:defRPr>
            </a:pPr>
            <a:r>
              <a:rPr sz="2000" dirty="0">
                <a:solidFill>
                  <a:schemeClr val="bg1"/>
                </a:solidFill>
              </a:rPr>
              <a:t>You should seek immediate medical attention if you have any of these symptoms</a:t>
            </a:r>
            <a:br>
              <a:rPr sz="2000" dirty="0">
                <a:solidFill>
                  <a:schemeClr val="bg1"/>
                </a:solidFill>
              </a:rPr>
            </a:br>
            <a:r>
              <a:rPr sz="2000" dirty="0">
                <a:solidFill>
                  <a:schemeClr val="bg1"/>
                </a:solidFill>
              </a:rPr>
              <a:t>	•	skin with bluish tone (from lack of oxygen)</a:t>
            </a:r>
          </a:p>
          <a:p>
            <a:pPr marL="321457" lvl="2" indent="0" defTabSz="321457">
              <a:spcBef>
                <a:spcPts val="0"/>
              </a:spcBef>
              <a:buSzTx/>
              <a:buNone/>
              <a:tabLst>
                <a:tab pos="98223" algn="l"/>
                <a:tab pos="321457" algn="l"/>
              </a:tabLst>
              <a:defRPr sz="2000">
                <a:latin typeface="Arial"/>
                <a:ea typeface="Arial"/>
                <a:cs typeface="Arial"/>
                <a:sym typeface="Arial"/>
              </a:defRPr>
            </a:pPr>
            <a:r>
              <a:rPr sz="2000" dirty="0">
                <a:solidFill>
                  <a:schemeClr val="bg1"/>
                </a:solidFill>
              </a:rPr>
              <a:t>	•	blood in sputum (coughed-up mucus)</a:t>
            </a:r>
          </a:p>
          <a:p>
            <a:pPr marL="321457" lvl="2" indent="0" defTabSz="321457">
              <a:spcBef>
                <a:spcPts val="0"/>
              </a:spcBef>
              <a:buSzTx/>
              <a:buNone/>
              <a:tabLst>
                <a:tab pos="98223" algn="l"/>
                <a:tab pos="321457" algn="l"/>
              </a:tabLst>
              <a:defRPr sz="2000">
                <a:latin typeface="Arial"/>
                <a:ea typeface="Arial"/>
                <a:cs typeface="Arial"/>
                <a:sym typeface="Arial"/>
              </a:defRPr>
            </a:pPr>
            <a:r>
              <a:rPr sz="2000" dirty="0">
                <a:solidFill>
                  <a:schemeClr val="bg1"/>
                </a:solidFill>
              </a:rPr>
              <a:t>	•	labored breathing</a:t>
            </a:r>
          </a:p>
          <a:p>
            <a:pPr marL="321457" lvl="2" indent="0" defTabSz="321457">
              <a:spcBef>
                <a:spcPts val="0"/>
              </a:spcBef>
              <a:buSzTx/>
              <a:buNone/>
              <a:tabLst>
                <a:tab pos="98223" algn="l"/>
                <a:tab pos="321457" algn="l"/>
              </a:tabLst>
              <a:defRPr sz="2000">
                <a:latin typeface="Arial"/>
                <a:ea typeface="Arial"/>
                <a:cs typeface="Arial"/>
                <a:sym typeface="Arial"/>
              </a:defRPr>
            </a:pPr>
            <a:r>
              <a:rPr sz="2000" dirty="0">
                <a:solidFill>
                  <a:schemeClr val="bg1"/>
                </a:solidFill>
              </a:rPr>
              <a:t>	•	high fever (102.5°F or higher)</a:t>
            </a:r>
          </a:p>
          <a:p>
            <a:pPr marL="321457" lvl="2" indent="0" defTabSz="321457">
              <a:spcBef>
                <a:spcPts val="0"/>
              </a:spcBef>
              <a:buSzTx/>
              <a:buNone/>
              <a:tabLst>
                <a:tab pos="98223" algn="l"/>
                <a:tab pos="321457" algn="l"/>
              </a:tabLst>
              <a:defRPr sz="2000">
                <a:latin typeface="Arial"/>
                <a:ea typeface="Arial"/>
                <a:cs typeface="Arial"/>
                <a:sym typeface="Arial"/>
              </a:defRPr>
            </a:pPr>
            <a:r>
              <a:rPr sz="2000" dirty="0">
                <a:solidFill>
                  <a:schemeClr val="bg1"/>
                </a:solidFill>
              </a:rPr>
              <a:t>	•	confusion</a:t>
            </a:r>
          </a:p>
          <a:p>
            <a:pPr marL="321457" lvl="2" indent="0" defTabSz="321457">
              <a:spcBef>
                <a:spcPts val="0"/>
              </a:spcBef>
              <a:buSzTx/>
              <a:buNone/>
              <a:tabLst>
                <a:tab pos="98223" algn="l"/>
                <a:tab pos="321457" algn="l"/>
              </a:tabLst>
              <a:defRPr sz="2000">
                <a:latin typeface="Arial"/>
                <a:ea typeface="Arial"/>
                <a:cs typeface="Arial"/>
                <a:sym typeface="Arial"/>
              </a:defRPr>
            </a:pPr>
            <a:r>
              <a:rPr sz="2000" dirty="0">
                <a:solidFill>
                  <a:schemeClr val="bg1"/>
                </a:solidFill>
              </a:rPr>
              <a:t>	•	rapid </a:t>
            </a:r>
            <a:r>
              <a:rPr sz="2000" dirty="0" smtClean="0">
                <a:solidFill>
                  <a:schemeClr val="bg1"/>
                </a:solidFill>
              </a:rPr>
              <a:t>heartbeat</a:t>
            </a:r>
            <a:endParaRPr sz="2000" dirty="0">
              <a:solidFill>
                <a:schemeClr val="bg1"/>
              </a:solidFill>
            </a:endParaRPr>
          </a:p>
          <a:p>
            <a:pPr marL="164488" indent="-164488" defTabSz="321457">
              <a:spcBef>
                <a:spcPts val="0"/>
              </a:spcBef>
              <a:buBlip>
                <a:blip r:embed="rId2"/>
              </a:buBlip>
              <a:tabLst>
                <a:tab pos="98223" algn="l"/>
                <a:tab pos="321457" algn="l"/>
              </a:tabLst>
              <a:defRPr sz="2000">
                <a:latin typeface="Arial"/>
                <a:ea typeface="Arial"/>
                <a:cs typeface="Arial"/>
                <a:sym typeface="Arial"/>
              </a:defRPr>
            </a:pPr>
            <a:r>
              <a:rPr sz="2000" dirty="0">
                <a:solidFill>
                  <a:schemeClr val="bg1"/>
                </a:solidFill>
              </a:rPr>
              <a:t>You will likely require blood test, x-ray and may be CT scan for diagnosis and treatment</a:t>
            </a:r>
          </a:p>
        </p:txBody>
      </p:sp>
      <p:sp>
        <p:nvSpPr>
          <p:cNvPr id="2" name="Slide Number Placeholder 1"/>
          <p:cNvSpPr>
            <a:spLocks noGrp="1"/>
          </p:cNvSpPr>
          <p:nvPr>
            <p:ph type="sldNum" sz="quarter" idx="2"/>
          </p:nvPr>
        </p:nvSpPr>
        <p:spPr/>
        <p:txBody>
          <a:bodyPr/>
          <a:lstStyle/>
          <a:p>
            <a:fld id="{86CB4B4D-7CA3-9044-876B-883B54F8677D}" type="slidenum">
              <a:rPr lang="uk-UA" smtClean="0"/>
              <a:pPr/>
              <a:t>25</a:t>
            </a:fld>
            <a:endParaRPr lang="uk-UA"/>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p:cNvSpPr>
          <p:nvPr>
            <p:ph type="title"/>
          </p:nvPr>
        </p:nvSpPr>
        <p:spPr>
          <a:xfrm>
            <a:off x="3520034" y="244938"/>
            <a:ext cx="4954239" cy="1000335"/>
          </a:xfrm>
          <a:prstGeom prst="rect">
            <a:avLst/>
          </a:prstGeom>
        </p:spPr>
        <p:txBody>
          <a:bodyPr>
            <a:normAutofit/>
          </a:bodyPr>
          <a:lstStyle>
            <a:lvl1pPr>
              <a:spcBef>
                <a:spcPts val="4200"/>
              </a:spcBef>
              <a:defRPr sz="4500">
                <a:latin typeface="Times New Roman"/>
                <a:ea typeface="Times New Roman"/>
                <a:cs typeface="Times New Roman"/>
                <a:sym typeface="Times New Roman"/>
              </a:defRPr>
            </a:lvl1pPr>
          </a:lstStyle>
          <a:p>
            <a:r>
              <a:rPr sz="2800" dirty="0">
                <a:solidFill>
                  <a:srgbClr val="FFFFFF"/>
                </a:solidFill>
              </a:rPr>
              <a:t>How Is Pneumonia Treated?</a:t>
            </a:r>
          </a:p>
        </p:txBody>
      </p:sp>
      <p:sp>
        <p:nvSpPr>
          <p:cNvPr id="130" name="Shape 130"/>
          <p:cNvSpPr>
            <a:spLocks noGrp="1"/>
          </p:cNvSpPr>
          <p:nvPr>
            <p:ph type="body" idx="1"/>
          </p:nvPr>
        </p:nvSpPr>
        <p:spPr>
          <a:xfrm>
            <a:off x="97105" y="961564"/>
            <a:ext cx="9046896" cy="5369673"/>
          </a:xfrm>
          <a:prstGeom prst="rect">
            <a:avLst/>
          </a:prstGeom>
        </p:spPr>
        <p:txBody>
          <a:bodyPr>
            <a:noAutofit/>
          </a:bodyPr>
          <a:lstStyle/>
          <a:p>
            <a:pPr marL="91440" indent="-175016" defTabSz="230021">
              <a:spcBef>
                <a:spcPts val="600"/>
              </a:spcBef>
              <a:defRPr sz="2296">
                <a:latin typeface="Times New Roman"/>
                <a:ea typeface="Times New Roman"/>
                <a:cs typeface="Times New Roman"/>
                <a:sym typeface="Times New Roman"/>
              </a:defRPr>
            </a:pPr>
            <a:r>
              <a:rPr sz="2000" b="1" dirty="0">
                <a:solidFill>
                  <a:schemeClr val="bg1"/>
                </a:solidFill>
              </a:rPr>
              <a:t>The type of treatment prescribed </a:t>
            </a:r>
            <a:r>
              <a:rPr sz="2000" dirty="0">
                <a:solidFill>
                  <a:schemeClr val="bg1"/>
                </a:solidFill>
              </a:rPr>
              <a:t>for pneumonia mostly depends on what type of pneumonia is present, as well as how severe it is</a:t>
            </a:r>
            <a:br>
              <a:rPr sz="2000" dirty="0">
                <a:solidFill>
                  <a:schemeClr val="bg1"/>
                </a:solidFill>
              </a:rPr>
            </a:br>
            <a:r>
              <a:rPr sz="2000" b="1" dirty="0" smtClean="0">
                <a:solidFill>
                  <a:schemeClr val="bg1"/>
                </a:solidFill>
              </a:rPr>
              <a:t>General </a:t>
            </a:r>
            <a:r>
              <a:rPr sz="2000" b="1" dirty="0">
                <a:solidFill>
                  <a:schemeClr val="bg1"/>
                </a:solidFill>
              </a:rPr>
              <a:t>Treatment</a:t>
            </a:r>
            <a:r>
              <a:rPr sz="2000" dirty="0">
                <a:solidFill>
                  <a:schemeClr val="bg1"/>
                </a:solidFill>
              </a:rPr>
              <a:t/>
            </a:r>
            <a:br>
              <a:rPr sz="2000" dirty="0">
                <a:solidFill>
                  <a:schemeClr val="bg1"/>
                </a:solidFill>
              </a:rPr>
            </a:br>
            <a:r>
              <a:rPr sz="2000" dirty="0">
                <a:solidFill>
                  <a:schemeClr val="bg1"/>
                </a:solidFill>
              </a:rPr>
              <a:t>Medications to treat fever, cough, inhalers, good nutrition, fluids, rest, controlling sugar and practicing good hygiene. Patient may have to be admitted to the hospital or treated at home</a:t>
            </a:r>
          </a:p>
          <a:p>
            <a:pPr marL="91440" indent="-175016" defTabSz="230021">
              <a:spcBef>
                <a:spcPts val="600"/>
              </a:spcBef>
              <a:defRPr sz="2296">
                <a:latin typeface="Times New Roman"/>
                <a:ea typeface="Times New Roman"/>
                <a:cs typeface="Times New Roman"/>
                <a:sym typeface="Times New Roman"/>
              </a:defRPr>
            </a:pPr>
            <a:r>
              <a:rPr sz="2000" b="1" dirty="0">
                <a:solidFill>
                  <a:schemeClr val="bg1"/>
                </a:solidFill>
              </a:rPr>
              <a:t>Treating Bacterial Pneumonia</a:t>
            </a:r>
            <a:r>
              <a:rPr sz="2000" dirty="0">
                <a:solidFill>
                  <a:schemeClr val="bg1"/>
                </a:solidFill>
              </a:rPr>
              <a:t/>
            </a:r>
            <a:br>
              <a:rPr sz="2000" dirty="0">
                <a:solidFill>
                  <a:schemeClr val="bg1"/>
                </a:solidFill>
              </a:rPr>
            </a:br>
            <a:r>
              <a:rPr sz="2000" dirty="0">
                <a:solidFill>
                  <a:schemeClr val="bg1"/>
                </a:solidFill>
              </a:rPr>
              <a:t>Antibiotics are used to treat this type of pneumonia. Antibiotics should be taken as directed. If you stop taking the antibiotics before treatment is complete, the pneumonia may return. Most people will improve after one to three days of treatment</a:t>
            </a:r>
            <a:br>
              <a:rPr sz="2000" dirty="0">
                <a:solidFill>
                  <a:schemeClr val="bg1"/>
                </a:solidFill>
              </a:rPr>
            </a:br>
            <a:r>
              <a:rPr sz="2000" b="1" dirty="0" smtClean="0">
                <a:solidFill>
                  <a:schemeClr val="bg1"/>
                </a:solidFill>
              </a:rPr>
              <a:t>Treating </a:t>
            </a:r>
            <a:r>
              <a:rPr sz="2000" b="1" dirty="0">
                <a:solidFill>
                  <a:schemeClr val="bg1"/>
                </a:solidFill>
              </a:rPr>
              <a:t>Viral Pneumonia</a:t>
            </a:r>
            <a:r>
              <a:rPr sz="2000" dirty="0">
                <a:solidFill>
                  <a:schemeClr val="bg1"/>
                </a:solidFill>
              </a:rPr>
              <a:t/>
            </a:r>
            <a:br>
              <a:rPr sz="2000" dirty="0">
                <a:solidFill>
                  <a:schemeClr val="bg1"/>
                </a:solidFill>
              </a:rPr>
            </a:br>
            <a:r>
              <a:rPr sz="2000" dirty="0">
                <a:solidFill>
                  <a:schemeClr val="bg1"/>
                </a:solidFill>
              </a:rPr>
              <a:t>Antibiotics are useless if a virus is the cause of pneumonia. However, certain antiviral drugs can help treat the condition. Symptoms usually clear within one to three weeks</a:t>
            </a:r>
            <a:br>
              <a:rPr sz="2000" dirty="0">
                <a:solidFill>
                  <a:schemeClr val="bg1"/>
                </a:solidFill>
              </a:rPr>
            </a:br>
            <a:r>
              <a:rPr sz="2000" b="1" dirty="0" smtClean="0">
                <a:solidFill>
                  <a:schemeClr val="bg1"/>
                </a:solidFill>
              </a:rPr>
              <a:t>Can </a:t>
            </a:r>
            <a:r>
              <a:rPr sz="2000" b="1" dirty="0">
                <a:solidFill>
                  <a:schemeClr val="bg1"/>
                </a:solidFill>
              </a:rPr>
              <a:t>Pneumonia Be Prevented? </a:t>
            </a:r>
            <a:r>
              <a:rPr sz="2000" dirty="0">
                <a:solidFill>
                  <a:schemeClr val="bg1"/>
                </a:solidFill>
              </a:rPr>
              <a:t/>
            </a:r>
            <a:br>
              <a:rPr sz="2000" dirty="0">
                <a:solidFill>
                  <a:schemeClr val="bg1"/>
                </a:solidFill>
              </a:rPr>
            </a:br>
            <a:r>
              <a:rPr sz="2000" dirty="0">
                <a:solidFill>
                  <a:schemeClr val="bg1"/>
                </a:solidFill>
              </a:rPr>
              <a:t>In many cases, it can be prevented with vaccines against bacterial pneumonia and flu. Quitting smoking will definitely lower your risk of pneumonia</a:t>
            </a:r>
          </a:p>
        </p:txBody>
      </p:sp>
      <p:sp>
        <p:nvSpPr>
          <p:cNvPr id="2" name="Slide Number Placeholder 1"/>
          <p:cNvSpPr>
            <a:spLocks noGrp="1"/>
          </p:cNvSpPr>
          <p:nvPr>
            <p:ph type="sldNum" sz="quarter" idx="2"/>
          </p:nvPr>
        </p:nvSpPr>
        <p:spPr/>
        <p:txBody>
          <a:bodyPr/>
          <a:lstStyle/>
          <a:p>
            <a:fld id="{86CB4B4D-7CA3-9044-876B-883B54F8677D}" type="slidenum">
              <a:rPr lang="uk-UA" smtClean="0"/>
              <a:pPr/>
              <a:t>26</a:t>
            </a:fld>
            <a:endParaRPr lang="uk-UA"/>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4212AE-C6D7-4DAE-B05A-60F3647E62E0}" type="slidenum">
              <a:rPr lang="en-US" smtClean="0"/>
              <a:t>27</a:t>
            </a:fld>
            <a:endParaRPr lang="en-US"/>
          </a:p>
        </p:txBody>
      </p:sp>
      <p:sp>
        <p:nvSpPr>
          <p:cNvPr id="5" name="Content Placeholder 2"/>
          <p:cNvSpPr txBox="1">
            <a:spLocks/>
          </p:cNvSpPr>
          <p:nvPr/>
        </p:nvSpPr>
        <p:spPr>
          <a:xfrm>
            <a:off x="644904" y="1512315"/>
            <a:ext cx="788670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800" b="1" dirty="0" smtClean="0">
                <a:solidFill>
                  <a:srgbClr val="000000"/>
                </a:solidFill>
              </a:rPr>
              <a:t>Four Priorities for 2017</a:t>
            </a:r>
            <a:endParaRPr lang="en-US" dirty="0" smtClean="0">
              <a:solidFill>
                <a:srgbClr val="000000"/>
              </a:solidFill>
            </a:endParaRPr>
          </a:p>
          <a:p>
            <a:pPr marL="514350" indent="-514350">
              <a:buFont typeface="+mj-lt"/>
              <a:buAutoNum type="arabicPeriod"/>
            </a:pPr>
            <a:r>
              <a:rPr lang="en-US" b="1" dirty="0" smtClean="0">
                <a:solidFill>
                  <a:srgbClr val="000000"/>
                </a:solidFill>
              </a:rPr>
              <a:t>At least 50% of Tajnid to attend monthly meetings where we </a:t>
            </a:r>
            <a:r>
              <a:rPr lang="en-US" b="1" smtClean="0">
                <a:solidFill>
                  <a:srgbClr val="000000"/>
                </a:solidFill>
              </a:rPr>
              <a:t>discuss </a:t>
            </a:r>
            <a:r>
              <a:rPr lang="en-US" b="1" smtClean="0">
                <a:solidFill>
                  <a:srgbClr val="000000"/>
                </a:solidFill>
              </a:rPr>
              <a:t>Huzoor’s vision</a:t>
            </a:r>
            <a:r>
              <a:rPr lang="en-US" b="1" dirty="0" smtClean="0">
                <a:solidFill>
                  <a:srgbClr val="000000"/>
                </a:solidFill>
              </a:rPr>
              <a:t>: “Save yourself and your families from a fire” in interactive discussions.</a:t>
            </a:r>
          </a:p>
          <a:p>
            <a:pPr marL="514350" indent="-514350">
              <a:buFont typeface="+mj-lt"/>
              <a:buAutoNum type="arabicPeriod"/>
            </a:pPr>
            <a:r>
              <a:rPr lang="en-US" b="1" dirty="0" smtClean="0">
                <a:solidFill>
                  <a:srgbClr val="000000"/>
                </a:solidFill>
              </a:rPr>
              <a:t>Bring 350+ new </a:t>
            </a:r>
            <a:r>
              <a:rPr lang="en-US" b="1" dirty="0" err="1" smtClean="0">
                <a:solidFill>
                  <a:srgbClr val="000000"/>
                </a:solidFill>
              </a:rPr>
              <a:t>Ansar</a:t>
            </a:r>
            <a:r>
              <a:rPr lang="en-US" b="1" dirty="0" smtClean="0">
                <a:solidFill>
                  <a:srgbClr val="000000"/>
                </a:solidFill>
              </a:rPr>
              <a:t> in </a:t>
            </a:r>
            <a:r>
              <a:rPr lang="en-US" b="1" dirty="0" err="1" smtClean="0">
                <a:solidFill>
                  <a:srgbClr val="000000"/>
                </a:solidFill>
              </a:rPr>
              <a:t>Nazam</a:t>
            </a:r>
            <a:r>
              <a:rPr lang="en-US" b="1" dirty="0" smtClean="0">
                <a:solidFill>
                  <a:srgbClr val="000000"/>
                </a:solidFill>
              </a:rPr>
              <a:t>-e-</a:t>
            </a:r>
            <a:r>
              <a:rPr lang="en-US" b="1" dirty="0" err="1" smtClean="0">
                <a:solidFill>
                  <a:srgbClr val="000000"/>
                </a:solidFill>
              </a:rPr>
              <a:t>Wasiyat</a:t>
            </a:r>
            <a:r>
              <a:rPr lang="en-US" b="1" dirty="0" smtClean="0">
                <a:solidFill>
                  <a:srgbClr val="000000"/>
                </a:solidFill>
              </a:rPr>
              <a:t> (The targets for small, medium and Large </a:t>
            </a:r>
            <a:r>
              <a:rPr lang="en-US" b="1" dirty="0" err="1" smtClean="0">
                <a:solidFill>
                  <a:srgbClr val="000000"/>
                </a:solidFill>
              </a:rPr>
              <a:t>Majlis</a:t>
            </a:r>
            <a:r>
              <a:rPr lang="en-US" b="1" dirty="0" smtClean="0">
                <a:solidFill>
                  <a:srgbClr val="000000"/>
                </a:solidFill>
              </a:rPr>
              <a:t> are 3, 5, and 7, respectively)</a:t>
            </a:r>
          </a:p>
          <a:p>
            <a:pPr marL="514350" indent="-514350">
              <a:buFont typeface="+mj-lt"/>
              <a:buAutoNum type="arabicPeriod"/>
            </a:pPr>
            <a:r>
              <a:rPr lang="en-US" b="1" dirty="0">
                <a:solidFill>
                  <a:srgbClr val="000000"/>
                </a:solidFill>
              </a:rPr>
              <a:t>Help establish a culture of congregational </a:t>
            </a:r>
            <a:r>
              <a:rPr lang="en-US" b="1" dirty="0" err="1">
                <a:solidFill>
                  <a:srgbClr val="000000"/>
                </a:solidFill>
              </a:rPr>
              <a:t>Salat</a:t>
            </a:r>
            <a:r>
              <a:rPr lang="en-US" b="1" dirty="0" smtClean="0">
                <a:solidFill>
                  <a:srgbClr val="000000"/>
                </a:solidFill>
              </a:rPr>
              <a:t>.</a:t>
            </a:r>
          </a:p>
          <a:p>
            <a:pPr marL="514350" indent="-514350">
              <a:buFont typeface="+mj-lt"/>
              <a:buAutoNum type="arabicPeriod"/>
            </a:pPr>
            <a:r>
              <a:rPr lang="en-US" b="1" dirty="0" smtClean="0">
                <a:solidFill>
                  <a:srgbClr val="000000"/>
                </a:solidFill>
              </a:rPr>
              <a:t>More than 50% </a:t>
            </a:r>
            <a:r>
              <a:rPr lang="en-US" b="1" dirty="0" err="1" smtClean="0">
                <a:solidFill>
                  <a:srgbClr val="000000"/>
                </a:solidFill>
              </a:rPr>
              <a:t>Tajnid</a:t>
            </a:r>
            <a:r>
              <a:rPr lang="en-US" b="1" dirty="0" smtClean="0">
                <a:solidFill>
                  <a:srgbClr val="000000"/>
                </a:solidFill>
              </a:rPr>
              <a:t> to attend National </a:t>
            </a:r>
            <a:r>
              <a:rPr lang="en-US" b="1" dirty="0" err="1" smtClean="0">
                <a:solidFill>
                  <a:srgbClr val="000000"/>
                </a:solidFill>
              </a:rPr>
              <a:t>Ijtima</a:t>
            </a:r>
            <a:r>
              <a:rPr lang="en-US" b="1" dirty="0" smtClean="0">
                <a:solidFill>
                  <a:srgbClr val="000000"/>
                </a:solidFill>
              </a:rPr>
              <a:t>.</a:t>
            </a:r>
            <a:endParaRPr lang="en-US" b="1" dirty="0">
              <a:solidFill>
                <a:srgbClr val="000000"/>
              </a:solidFill>
            </a:endParaRPr>
          </a:p>
        </p:txBody>
      </p:sp>
    </p:spTree>
    <p:extLst>
      <p:ext uri="{BB962C8B-B14F-4D97-AF65-F5344CB8AC3E}">
        <p14:creationId xmlns:p14="http://schemas.microsoft.com/office/powerpoint/2010/main" val="36282974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69453"/>
            <a:ext cx="7886700" cy="4351338"/>
          </a:xfrm>
        </p:spPr>
        <p:txBody>
          <a:bodyPr>
            <a:normAutofit/>
          </a:bodyPr>
          <a:lstStyle/>
          <a:p>
            <a:pPr marL="0" indent="0">
              <a:buNone/>
            </a:pPr>
            <a:r>
              <a:rPr lang="en-US" b="1" dirty="0" smtClean="0"/>
              <a:t>Local Reminders</a:t>
            </a:r>
          </a:p>
          <a:p>
            <a:pPr marL="971550" lvl="1" indent="-514350">
              <a:buFont typeface="+mj-lt"/>
              <a:buAutoNum type="arabicPeriod"/>
            </a:pPr>
            <a:r>
              <a:rPr lang="en-US" b="1" dirty="0"/>
              <a:t>	</a:t>
            </a:r>
            <a:endParaRPr lang="en-US" b="1" dirty="0" smtClean="0"/>
          </a:p>
          <a:p>
            <a:pPr marL="971550" lvl="1" indent="-514350">
              <a:buFont typeface="+mj-lt"/>
              <a:buAutoNum type="arabicPeriod"/>
            </a:pPr>
            <a:r>
              <a:rPr lang="en-US" b="1" dirty="0"/>
              <a:t>	</a:t>
            </a:r>
            <a:endParaRPr lang="en-US" dirty="0"/>
          </a:p>
          <a:p>
            <a:endParaRPr lang="en-US" dirty="0" smtClean="0"/>
          </a:p>
          <a:p>
            <a:endParaRPr lang="en-US" dirty="0"/>
          </a:p>
          <a:p>
            <a:pPr marL="0" indent="0">
              <a:buNone/>
            </a:pPr>
            <a:endParaRPr lang="en-US" dirty="0" smtClean="0"/>
          </a:p>
          <a:p>
            <a:endParaRPr lang="en-US" dirty="0"/>
          </a:p>
          <a:p>
            <a:endParaRPr lang="en-US" dirty="0" smtClean="0"/>
          </a:p>
          <a:p>
            <a:pPr marL="0" indent="0">
              <a:buNone/>
            </a:pPr>
            <a:r>
              <a:rPr lang="en-US" b="1" dirty="0" err="1" smtClean="0"/>
              <a:t>Dua</a:t>
            </a:r>
            <a:endParaRPr lang="en-US" b="1" dirty="0"/>
          </a:p>
        </p:txBody>
      </p:sp>
      <p:sp>
        <p:nvSpPr>
          <p:cNvPr id="2" name="Slide Number Placeholder 1"/>
          <p:cNvSpPr>
            <a:spLocks noGrp="1"/>
          </p:cNvSpPr>
          <p:nvPr>
            <p:ph type="sldNum" sz="quarter" idx="12"/>
          </p:nvPr>
        </p:nvSpPr>
        <p:spPr/>
        <p:txBody>
          <a:bodyPr/>
          <a:lstStyle/>
          <a:p>
            <a:fld id="{D64212AE-C6D7-4DAE-B05A-60F3647E62E0}" type="slidenum">
              <a:rPr lang="en-US" smtClean="0"/>
              <a:t>28</a:t>
            </a:fld>
            <a:endParaRPr lang="en-US"/>
          </a:p>
        </p:txBody>
      </p:sp>
    </p:spTree>
    <p:extLst>
      <p:ext uri="{BB962C8B-B14F-4D97-AF65-F5344CB8AC3E}">
        <p14:creationId xmlns:p14="http://schemas.microsoft.com/office/powerpoint/2010/main" val="13499085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4212AE-C6D7-4DAE-B05A-60F3647E62E0}" type="slidenum">
              <a:rPr lang="en-US" smtClean="0"/>
              <a:t>3</a:t>
            </a:fld>
            <a:endParaRPr lang="en-US"/>
          </a:p>
        </p:txBody>
      </p:sp>
      <p:sp>
        <p:nvSpPr>
          <p:cNvPr id="3" name="Rectangle 2"/>
          <p:cNvSpPr/>
          <p:nvPr/>
        </p:nvSpPr>
        <p:spPr>
          <a:xfrm>
            <a:off x="3983713" y="436398"/>
            <a:ext cx="4410631" cy="523220"/>
          </a:xfrm>
          <a:prstGeom prst="rect">
            <a:avLst/>
          </a:prstGeom>
        </p:spPr>
        <p:txBody>
          <a:bodyPr wrap="none">
            <a:spAutoFit/>
          </a:bodyPr>
          <a:lstStyle/>
          <a:p>
            <a:r>
              <a:rPr lang="en-US" sz="2800" b="1" dirty="0" smtClean="0">
                <a:solidFill>
                  <a:schemeClr val="bg1"/>
                </a:solidFill>
              </a:rPr>
              <a:t>It’s a blessing to do </a:t>
            </a:r>
            <a:r>
              <a:rPr lang="en-US" sz="2800" b="1" dirty="0" err="1" smtClean="0">
                <a:solidFill>
                  <a:schemeClr val="bg1"/>
                </a:solidFill>
              </a:rPr>
              <a:t>Waisyat</a:t>
            </a:r>
            <a:r>
              <a:rPr lang="en-US" sz="2800" b="1" dirty="0" smtClean="0">
                <a:solidFill>
                  <a:schemeClr val="bg1"/>
                </a:solidFill>
              </a:rPr>
              <a:t>!</a:t>
            </a:r>
            <a:endParaRPr lang="en-US" sz="2800" b="1" dirty="0">
              <a:solidFill>
                <a:schemeClr val="bg1"/>
              </a:solidFill>
            </a:endParaRPr>
          </a:p>
        </p:txBody>
      </p:sp>
      <p:sp>
        <p:nvSpPr>
          <p:cNvPr id="4" name="Rectangle 3"/>
          <p:cNvSpPr/>
          <p:nvPr/>
        </p:nvSpPr>
        <p:spPr>
          <a:xfrm>
            <a:off x="492274" y="1450563"/>
            <a:ext cx="8240246" cy="4780796"/>
          </a:xfrm>
          <a:prstGeom prst="rect">
            <a:avLst/>
          </a:prstGeom>
        </p:spPr>
        <p:txBody>
          <a:bodyPr wrap="square">
            <a:spAutoFit/>
          </a:bodyPr>
          <a:lstStyle/>
          <a:p>
            <a:pPr marR="0" lvl="0" algn="just">
              <a:spcBef>
                <a:spcPts val="0"/>
              </a:spcBef>
              <a:spcAft>
                <a:spcPts val="1000"/>
              </a:spcAft>
            </a:pPr>
            <a:r>
              <a:rPr lang="en-US" sz="2400" dirty="0" err="1" smtClean="0">
                <a:ea typeface="Calibri" panose="020F0502020204030204" pitchFamily="34" charset="0"/>
                <a:cs typeface="Arial" panose="020B0604020202020204" pitchFamily="34" charset="0"/>
              </a:rPr>
              <a:t>Hazrat</a:t>
            </a:r>
            <a:r>
              <a:rPr lang="en-US" sz="2400" dirty="0" smtClean="0">
                <a:ea typeface="Calibri" panose="020F0502020204030204" pitchFamily="34" charset="0"/>
                <a:cs typeface="Arial" panose="020B0604020202020204" pitchFamily="34" charset="0"/>
              </a:rPr>
              <a:t> </a:t>
            </a:r>
            <a:r>
              <a:rPr lang="en-US" sz="2400" dirty="0" err="1" smtClean="0">
                <a:ea typeface="Calibri" panose="020F0502020204030204" pitchFamily="34" charset="0"/>
                <a:cs typeface="Arial" panose="020B0604020202020204" pitchFamily="34" charset="0"/>
              </a:rPr>
              <a:t>Musleh</a:t>
            </a:r>
            <a:r>
              <a:rPr lang="en-US" sz="2400" dirty="0" smtClean="0">
                <a:ea typeface="Calibri" panose="020F0502020204030204" pitchFamily="34" charset="0"/>
                <a:cs typeface="Arial" panose="020B0604020202020204" pitchFamily="34" charset="0"/>
              </a:rPr>
              <a:t> Maud (</a:t>
            </a:r>
            <a:r>
              <a:rPr lang="en-US" sz="2400" dirty="0" err="1" smtClean="0">
                <a:ea typeface="Calibri" panose="020F0502020204030204" pitchFamily="34" charset="0"/>
                <a:cs typeface="Arial" panose="020B0604020202020204" pitchFamily="34" charset="0"/>
              </a:rPr>
              <a:t>ra</a:t>
            </a:r>
            <a:r>
              <a:rPr lang="en-US" sz="2400" dirty="0" smtClean="0">
                <a:ea typeface="Calibri" panose="020F0502020204030204" pitchFamily="34" charset="0"/>
                <a:cs typeface="Arial" panose="020B0604020202020204" pitchFamily="34" charset="0"/>
              </a:rPr>
              <a:t>) said, </a:t>
            </a:r>
            <a:r>
              <a:rPr lang="en-US" sz="2400" dirty="0">
                <a:ea typeface="Calibri" panose="020F0502020204030204" pitchFamily="34" charset="0"/>
                <a:cs typeface="Arial" panose="020B0604020202020204" pitchFamily="34" charset="0"/>
              </a:rPr>
              <a:t>“In the Holy Quran a sign of the time of the Promised </a:t>
            </a:r>
            <a:r>
              <a:rPr lang="en-US" sz="2400" dirty="0" err="1">
                <a:ea typeface="Calibri" panose="020F0502020204030204" pitchFamily="34" charset="0"/>
                <a:cs typeface="Arial" panose="020B0604020202020204" pitchFamily="34" charset="0"/>
              </a:rPr>
              <a:t>Messiah</a:t>
            </a:r>
            <a:r>
              <a:rPr lang="en-US" sz="2400" baseline="30000" dirty="0" err="1">
                <a:ea typeface="Calibri" panose="020F0502020204030204" pitchFamily="34" charset="0"/>
                <a:cs typeface="Arial" panose="020B0604020202020204" pitchFamily="34" charset="0"/>
              </a:rPr>
              <a:t>as</a:t>
            </a:r>
            <a:r>
              <a:rPr lang="en-US" sz="2400" dirty="0">
                <a:ea typeface="Calibri" panose="020F0502020204030204" pitchFamily="34" charset="0"/>
                <a:cs typeface="Arial" panose="020B0604020202020204" pitchFamily="34" charset="0"/>
              </a:rPr>
              <a:t> has been mentioned as “And when the Paradise will be brought nigh. I understand that its correct interpretation is </a:t>
            </a:r>
            <a:r>
              <a:rPr lang="en-US" sz="2400" dirty="0" err="1">
                <a:ea typeface="Calibri" panose="020F0502020204030204" pitchFamily="34" charset="0"/>
                <a:cs typeface="Arial" panose="020B0604020202020204" pitchFamily="34" charset="0"/>
              </a:rPr>
              <a:t>Wasiyyat</a:t>
            </a:r>
            <a:r>
              <a:rPr lang="en-US" sz="2400" dirty="0">
                <a:ea typeface="Calibri" panose="020F0502020204030204" pitchFamily="34" charset="0"/>
                <a:cs typeface="Arial" panose="020B0604020202020204" pitchFamily="34" charset="0"/>
              </a:rPr>
              <a:t> i.e., during the time of the Promised </a:t>
            </a:r>
            <a:r>
              <a:rPr lang="en-US" sz="2400" dirty="0" err="1">
                <a:ea typeface="Calibri" panose="020F0502020204030204" pitchFamily="34" charset="0"/>
                <a:cs typeface="Arial" panose="020B0604020202020204" pitchFamily="34" charset="0"/>
              </a:rPr>
              <a:t>Messiah</a:t>
            </a:r>
            <a:r>
              <a:rPr lang="en-US" sz="2400" baseline="30000" dirty="0" err="1">
                <a:ea typeface="Calibri" panose="020F0502020204030204" pitchFamily="34" charset="0"/>
                <a:cs typeface="Arial" panose="020B0604020202020204" pitchFamily="34" charset="0"/>
              </a:rPr>
              <a:t>as</a:t>
            </a:r>
            <a:r>
              <a:rPr lang="en-US" sz="2400" dirty="0">
                <a:ea typeface="Calibri" panose="020F0502020204030204" pitchFamily="34" charset="0"/>
                <a:cs typeface="Arial" panose="020B0604020202020204" pitchFamily="34" charset="0"/>
              </a:rPr>
              <a:t> the Paradise will be so manifest that people shall be convinced that so and so has actually entered it</a:t>
            </a:r>
            <a:r>
              <a:rPr lang="en-US" sz="2400" dirty="0" smtClean="0">
                <a:ea typeface="Calibri" panose="020F0502020204030204" pitchFamily="34" charset="0"/>
                <a:cs typeface="Arial" panose="020B0604020202020204" pitchFamily="34" charset="0"/>
              </a:rPr>
              <a:t>.”</a:t>
            </a:r>
          </a:p>
          <a:p>
            <a:pPr marR="0" lvl="0" algn="just">
              <a:spcBef>
                <a:spcPts val="0"/>
              </a:spcBef>
              <a:spcAft>
                <a:spcPts val="1000"/>
              </a:spcAft>
            </a:pPr>
            <a:r>
              <a:rPr lang="en-US" sz="2400" dirty="0" err="1" smtClean="0">
                <a:ea typeface="Calibri" panose="020F0502020204030204" pitchFamily="34" charset="0"/>
                <a:cs typeface="Arial" panose="020B0604020202020204" pitchFamily="34" charset="0"/>
              </a:rPr>
              <a:t>Huzur</a:t>
            </a:r>
            <a:r>
              <a:rPr lang="en-US" sz="2400" baseline="30000" dirty="0" err="1" smtClean="0">
                <a:ea typeface="Calibri" panose="020F0502020204030204" pitchFamily="34" charset="0"/>
                <a:cs typeface="Arial" panose="020B0604020202020204" pitchFamily="34" charset="0"/>
              </a:rPr>
              <a:t>ra</a:t>
            </a:r>
            <a:r>
              <a:rPr lang="en-US" sz="2400" dirty="0" smtClean="0">
                <a:ea typeface="Calibri" panose="020F0502020204030204" pitchFamily="34" charset="0"/>
                <a:cs typeface="Arial" panose="020B0604020202020204" pitchFamily="34" charset="0"/>
              </a:rPr>
              <a:t> </a:t>
            </a:r>
            <a:r>
              <a:rPr lang="en-US" sz="2400" dirty="0">
                <a:ea typeface="Calibri" panose="020F0502020204030204" pitchFamily="34" charset="0"/>
                <a:cs typeface="Arial" panose="020B0604020202020204" pitchFamily="34" charset="0"/>
              </a:rPr>
              <a:t>further said, “And I am convinced that by initiating </a:t>
            </a:r>
            <a:r>
              <a:rPr lang="en-US" sz="2400" dirty="0" err="1">
                <a:ea typeface="Calibri" panose="020F0502020204030204" pitchFamily="34" charset="0"/>
                <a:cs typeface="Arial" panose="020B0604020202020204" pitchFamily="34" charset="0"/>
              </a:rPr>
              <a:t>Wasiyyat</a:t>
            </a:r>
            <a:r>
              <a:rPr lang="en-US" sz="2400" dirty="0">
                <a:ea typeface="Calibri" panose="020F0502020204030204" pitchFamily="34" charset="0"/>
                <a:cs typeface="Arial" panose="020B0604020202020204" pitchFamily="34" charset="0"/>
              </a:rPr>
              <a:t> progress in Faith inevitably does occur. Whereas it is Almighty Allah’s promise that He will have the </a:t>
            </a:r>
            <a:r>
              <a:rPr lang="en-US" sz="2400" i="1" dirty="0" err="1">
                <a:ea typeface="Calibri" panose="020F0502020204030204" pitchFamily="34" charset="0"/>
                <a:cs typeface="Arial" panose="020B0604020202020204" pitchFamily="34" charset="0"/>
              </a:rPr>
              <a:t>Muttaqi</a:t>
            </a:r>
            <a:r>
              <a:rPr lang="en-US" sz="2400" i="1" dirty="0">
                <a:ea typeface="Calibri" panose="020F0502020204030204" pitchFamily="34" charset="0"/>
                <a:cs typeface="Arial" panose="020B0604020202020204" pitchFamily="34" charset="0"/>
              </a:rPr>
              <a:t> </a:t>
            </a:r>
            <a:r>
              <a:rPr lang="en-US" sz="2400" dirty="0">
                <a:ea typeface="Calibri" panose="020F0502020204030204" pitchFamily="34" charset="0"/>
                <a:cs typeface="Arial" panose="020B0604020202020204" pitchFamily="34" charset="0"/>
              </a:rPr>
              <a:t>(righteous one) buried in this piece of land, He then makes the initiator of </a:t>
            </a:r>
            <a:r>
              <a:rPr lang="en-US" sz="2400" dirty="0" err="1">
                <a:ea typeface="Calibri" panose="020F0502020204030204" pitchFamily="34" charset="0"/>
                <a:cs typeface="Arial" panose="020B0604020202020204" pitchFamily="34" charset="0"/>
              </a:rPr>
              <a:t>Wasiyyat</a:t>
            </a:r>
            <a:r>
              <a:rPr lang="en-US" sz="2400" dirty="0">
                <a:ea typeface="Calibri" panose="020F0502020204030204" pitchFamily="34" charset="0"/>
                <a:cs typeface="Arial" panose="020B0604020202020204" pitchFamily="34" charset="0"/>
              </a:rPr>
              <a:t> a </a:t>
            </a:r>
            <a:r>
              <a:rPr lang="en-US" sz="2400" i="1" dirty="0" err="1">
                <a:ea typeface="Calibri" panose="020F0502020204030204" pitchFamily="34" charset="0"/>
                <a:cs typeface="Arial" panose="020B0604020202020204" pitchFamily="34" charset="0"/>
              </a:rPr>
              <a:t>Muttaqi</a:t>
            </a:r>
            <a:r>
              <a:rPr lang="en-US" sz="2400" dirty="0">
                <a:ea typeface="Calibri" panose="020F0502020204030204" pitchFamily="34" charset="0"/>
                <a:cs typeface="Arial" panose="020B0604020202020204" pitchFamily="34" charset="0"/>
              </a:rPr>
              <a:t> too</a:t>
            </a:r>
            <a:r>
              <a:rPr lang="en-US" sz="2400" dirty="0" smtClean="0">
                <a:ea typeface="Calibri" panose="020F0502020204030204" pitchFamily="34" charset="0"/>
                <a:cs typeface="Arial" panose="020B0604020202020204" pitchFamily="34" charset="0"/>
              </a:rPr>
              <a:t>.”</a:t>
            </a:r>
          </a:p>
          <a:p>
            <a:pPr marR="0" lvl="0" algn="just">
              <a:spcBef>
                <a:spcPts val="0"/>
              </a:spcBef>
              <a:spcAft>
                <a:spcPts val="1000"/>
              </a:spcAft>
            </a:pPr>
            <a:r>
              <a:rPr lang="en-US" sz="2400" i="1" dirty="0">
                <a:ea typeface="Calibri" panose="020F0502020204030204" pitchFamily="34" charset="0"/>
                <a:cs typeface="Arial" panose="020B0604020202020204" pitchFamily="34" charset="0"/>
              </a:rPr>
              <a:t>	</a:t>
            </a:r>
            <a:r>
              <a:rPr lang="en-US" sz="2400" i="1" dirty="0" smtClean="0">
                <a:ea typeface="Calibri" panose="020F0502020204030204" pitchFamily="34" charset="0"/>
                <a:cs typeface="Arial" panose="020B0604020202020204" pitchFamily="34" charset="0"/>
              </a:rPr>
              <a:t>			(</a:t>
            </a:r>
            <a:r>
              <a:rPr lang="en-US" sz="2400" i="1" dirty="0">
                <a:ea typeface="Calibri" panose="020F0502020204030204" pitchFamily="34" charset="0"/>
                <a:cs typeface="Arial" panose="020B0604020202020204" pitchFamily="34" charset="0"/>
              </a:rPr>
              <a:t>Friday Sermon, August 26, 1932)</a:t>
            </a:r>
            <a:endParaRPr lang="en-US" sz="24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2540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6548" y="1193165"/>
            <a:ext cx="8532010" cy="4430395"/>
          </a:xfrm>
        </p:spPr>
        <p:txBody>
          <a:bodyPr>
            <a:noAutofit/>
          </a:bodyPr>
          <a:lstStyle/>
          <a:p>
            <a:pPr marL="0" indent="0">
              <a:buNone/>
            </a:pPr>
            <a:r>
              <a:rPr lang="en-US" sz="2200" b="1" dirty="0" smtClean="0"/>
              <a:t>The Holy Quran is a living book, not mere stories</a:t>
            </a:r>
          </a:p>
          <a:p>
            <a:pPr marL="0" indent="0">
              <a:buNone/>
            </a:pPr>
            <a:r>
              <a:rPr lang="en-US" sz="2200" dirty="0"/>
              <a:t>It must be kept in mind that the Holy Quran has laid the scriptures and the prophets under obligation introducing their teachings as something intellectual, though they were in the form of stories.  I tell you the truth that nobody can attain to salvation through these stories unless he studies the Holy Quran, for it is no other Book except the Holy Quran about which it is said “it is a Scale, protector, a Light and Cure and Mercy”. Those who study the Holy Quran and take it as a stories, do not really study the Holy </a:t>
            </a:r>
            <a:r>
              <a:rPr lang="en-US" sz="2200" dirty="0" smtClean="0"/>
              <a:t>Quran</a:t>
            </a:r>
            <a:r>
              <a:rPr lang="en-US" sz="2200" dirty="0"/>
              <a:t> </a:t>
            </a:r>
            <a:r>
              <a:rPr lang="en-US" sz="2200" dirty="0" smtClean="0"/>
              <a:t>(</a:t>
            </a:r>
            <a:r>
              <a:rPr lang="en-US" sz="2200" dirty="0"/>
              <a:t>they do not understand </a:t>
            </a:r>
            <a:r>
              <a:rPr lang="en-US" sz="2200" dirty="0" smtClean="0"/>
              <a:t>it), </a:t>
            </a:r>
            <a:r>
              <a:rPr lang="en-US" sz="2200" dirty="0"/>
              <a:t>rather they degrade it. Why are my opponent so strongly opposed to me? Because I want to show the Holy Quran according to the command of God---as a light, wisdom and a mean of God realization. On the other hand, they want to show it as no more than ordinary stories.  I cannot tolerate for this. Through His Grace, has made it clear to me that the Holy Quran is a living Book and Full of Light. Why should I mind the opposition. </a:t>
            </a:r>
          </a:p>
          <a:p>
            <a:pPr marL="0" indent="0" algn="r">
              <a:buNone/>
            </a:pPr>
            <a:r>
              <a:rPr lang="en-US" sz="2000" b="1" dirty="0" smtClean="0"/>
              <a:t>(</a:t>
            </a:r>
            <a:r>
              <a:rPr lang="en-US" sz="2000" b="1" dirty="0" err="1"/>
              <a:t>Malfoozat</a:t>
            </a:r>
            <a:r>
              <a:rPr lang="en-US" sz="2000" b="1" dirty="0"/>
              <a:t> </a:t>
            </a:r>
            <a:r>
              <a:rPr lang="en-US" sz="2000" b="1" dirty="0" err="1"/>
              <a:t>Vol.III</a:t>
            </a:r>
            <a:r>
              <a:rPr lang="en-US" sz="2000" b="1" dirty="0"/>
              <a:t>, page 155)</a:t>
            </a:r>
            <a:endParaRPr lang="en-US" sz="2000" dirty="0"/>
          </a:p>
        </p:txBody>
      </p:sp>
      <p:sp>
        <p:nvSpPr>
          <p:cNvPr id="2" name="Rectangle 1"/>
          <p:cNvSpPr/>
          <p:nvPr/>
        </p:nvSpPr>
        <p:spPr>
          <a:xfrm>
            <a:off x="3488762" y="394454"/>
            <a:ext cx="5541902" cy="523220"/>
          </a:xfrm>
          <a:prstGeom prst="rect">
            <a:avLst/>
          </a:prstGeom>
        </p:spPr>
        <p:txBody>
          <a:bodyPr wrap="none">
            <a:spAutoFit/>
          </a:bodyPr>
          <a:lstStyle/>
          <a:p>
            <a:r>
              <a:rPr lang="en-US" sz="2800" b="1" dirty="0">
                <a:solidFill>
                  <a:schemeClr val="bg1"/>
                </a:solidFill>
              </a:rPr>
              <a:t>Why </a:t>
            </a:r>
            <a:r>
              <a:rPr lang="en-US" sz="2800" b="1" dirty="0" smtClean="0">
                <a:solidFill>
                  <a:schemeClr val="bg1"/>
                </a:solidFill>
              </a:rPr>
              <a:t>read </a:t>
            </a:r>
            <a:r>
              <a:rPr lang="en-US" sz="2800" b="1" dirty="0">
                <a:solidFill>
                  <a:schemeClr val="bg1"/>
                </a:solidFill>
              </a:rPr>
              <a:t>the Holy Quran </a:t>
            </a:r>
            <a:r>
              <a:rPr lang="en-US" sz="2800" b="1" dirty="0" smtClean="0">
                <a:solidFill>
                  <a:schemeClr val="bg1"/>
                </a:solidFill>
              </a:rPr>
              <a:t>regularly?</a:t>
            </a:r>
            <a:endParaRPr lang="en-US" sz="2800" b="1" dirty="0">
              <a:solidFill>
                <a:schemeClr val="bg1"/>
              </a:solidFill>
            </a:endParaRPr>
          </a:p>
        </p:txBody>
      </p:sp>
      <p:sp>
        <p:nvSpPr>
          <p:cNvPr id="4" name="Slide Number Placeholder 3"/>
          <p:cNvSpPr>
            <a:spLocks noGrp="1"/>
          </p:cNvSpPr>
          <p:nvPr>
            <p:ph type="sldNum" sz="quarter" idx="12"/>
          </p:nvPr>
        </p:nvSpPr>
        <p:spPr/>
        <p:txBody>
          <a:bodyPr/>
          <a:lstStyle/>
          <a:p>
            <a:fld id="{D64212AE-C6D7-4DAE-B05A-60F3647E62E0}" type="slidenum">
              <a:rPr lang="en-US" smtClean="0"/>
              <a:t>4</a:t>
            </a:fld>
            <a:endParaRPr lang="en-US"/>
          </a:p>
        </p:txBody>
      </p:sp>
    </p:spTree>
    <p:extLst>
      <p:ext uri="{BB962C8B-B14F-4D97-AF65-F5344CB8AC3E}">
        <p14:creationId xmlns:p14="http://schemas.microsoft.com/office/powerpoint/2010/main" val="34098625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7710" y="1396529"/>
            <a:ext cx="8042910" cy="4430395"/>
          </a:xfrm>
        </p:spPr>
        <p:txBody>
          <a:bodyPr>
            <a:noAutofit/>
          </a:bodyPr>
          <a:lstStyle/>
          <a:p>
            <a:pPr marL="0" indent="0">
              <a:buNone/>
            </a:pPr>
            <a:r>
              <a:rPr lang="en-US" sz="3200" b="1" u="sng" dirty="0"/>
              <a:t>Good Hospitality</a:t>
            </a:r>
            <a:endParaRPr lang="en-US" sz="3200" dirty="0"/>
          </a:p>
          <a:p>
            <a:pPr marL="0" indent="0">
              <a:buNone/>
            </a:pPr>
            <a:r>
              <a:rPr lang="en-US" sz="3200" dirty="0"/>
              <a:t>Hardhat Abu Hurairah (RA) says that the Holy Prophet (saw) said: Whoever goes to the Masjid in the morning or in the evening, Allah prepares for him a good hospitality in Paradise as often as he goes to the Masjid, morning or evening</a:t>
            </a:r>
            <a:r>
              <a:rPr lang="en-US" sz="3200" dirty="0" smtClean="0"/>
              <a:t>.</a:t>
            </a:r>
          </a:p>
          <a:p>
            <a:pPr marL="0" indent="0" algn="r">
              <a:buNone/>
            </a:pPr>
            <a:r>
              <a:rPr lang="en-US" sz="3200" dirty="0" smtClean="0"/>
              <a:t>(</a:t>
            </a:r>
            <a:r>
              <a:rPr lang="en-US" sz="3200" dirty="0"/>
              <a:t>Bukhari) </a:t>
            </a:r>
          </a:p>
        </p:txBody>
      </p:sp>
      <p:sp>
        <p:nvSpPr>
          <p:cNvPr id="2" name="Rectangle 1"/>
          <p:cNvSpPr/>
          <p:nvPr/>
        </p:nvSpPr>
        <p:spPr>
          <a:xfrm>
            <a:off x="3477723" y="381836"/>
            <a:ext cx="5548891" cy="523220"/>
          </a:xfrm>
          <a:prstGeom prst="rect">
            <a:avLst/>
          </a:prstGeom>
        </p:spPr>
        <p:txBody>
          <a:bodyPr wrap="none">
            <a:spAutoFit/>
          </a:bodyPr>
          <a:lstStyle/>
          <a:p>
            <a:r>
              <a:rPr lang="en-US" sz="2800" b="1" dirty="0" smtClean="0">
                <a:solidFill>
                  <a:schemeClr val="bg1"/>
                </a:solidFill>
              </a:rPr>
              <a:t>Watching Our Congregational </a:t>
            </a:r>
            <a:r>
              <a:rPr lang="en-US" sz="2800" b="1" dirty="0" err="1" smtClean="0">
                <a:solidFill>
                  <a:schemeClr val="bg1"/>
                </a:solidFill>
              </a:rPr>
              <a:t>Salat</a:t>
            </a:r>
            <a:r>
              <a:rPr lang="en-US" sz="2800" b="1" dirty="0">
                <a:solidFill>
                  <a:schemeClr val="bg1"/>
                </a:solidFill>
              </a:rPr>
              <a:t>!</a:t>
            </a:r>
          </a:p>
        </p:txBody>
      </p:sp>
      <p:sp>
        <p:nvSpPr>
          <p:cNvPr id="4" name="Slide Number Placeholder 3"/>
          <p:cNvSpPr>
            <a:spLocks noGrp="1"/>
          </p:cNvSpPr>
          <p:nvPr>
            <p:ph type="sldNum" sz="quarter" idx="12"/>
          </p:nvPr>
        </p:nvSpPr>
        <p:spPr/>
        <p:txBody>
          <a:bodyPr/>
          <a:lstStyle/>
          <a:p>
            <a:fld id="{D64212AE-C6D7-4DAE-B05A-60F3647E62E0}" type="slidenum">
              <a:rPr lang="en-US" smtClean="0"/>
              <a:t>5</a:t>
            </a:fld>
            <a:endParaRPr lang="en-US"/>
          </a:p>
        </p:txBody>
      </p:sp>
    </p:spTree>
    <p:extLst>
      <p:ext uri="{BB962C8B-B14F-4D97-AF65-F5344CB8AC3E}">
        <p14:creationId xmlns:p14="http://schemas.microsoft.com/office/powerpoint/2010/main" val="37342500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5600" y="1539240"/>
            <a:ext cx="8339320" cy="44674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000000"/>
                </a:solidFill>
              </a:rPr>
              <a:t>Are we fulfilling our responsibilities towards our families?</a:t>
            </a:r>
            <a:endParaRPr lang="en-US" sz="4800" dirty="0">
              <a:solidFill>
                <a:schemeClr val="tx1"/>
              </a:solidFill>
            </a:endParaRPr>
          </a:p>
        </p:txBody>
      </p:sp>
      <p:sp>
        <p:nvSpPr>
          <p:cNvPr id="2" name="Slide Number Placeholder 1"/>
          <p:cNvSpPr>
            <a:spLocks noGrp="1"/>
          </p:cNvSpPr>
          <p:nvPr>
            <p:ph type="sldNum" sz="quarter" idx="12"/>
          </p:nvPr>
        </p:nvSpPr>
        <p:spPr/>
        <p:txBody>
          <a:bodyPr/>
          <a:lstStyle/>
          <a:p>
            <a:fld id="{D64212AE-C6D7-4DAE-B05A-60F3647E62E0}" type="slidenum">
              <a:rPr lang="en-US" smtClean="0"/>
              <a:t>6</a:t>
            </a:fld>
            <a:endParaRPr lang="en-US"/>
          </a:p>
        </p:txBody>
      </p:sp>
    </p:spTree>
    <p:extLst>
      <p:ext uri="{BB962C8B-B14F-4D97-AF65-F5344CB8AC3E}">
        <p14:creationId xmlns:p14="http://schemas.microsoft.com/office/powerpoint/2010/main" val="272400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55082" y="2077871"/>
            <a:ext cx="3879924" cy="1938992"/>
          </a:xfrm>
          <a:prstGeom prst="rect">
            <a:avLst/>
          </a:prstGeom>
        </p:spPr>
        <p:txBody>
          <a:bodyPr wrap="square">
            <a:spAutoFit/>
          </a:bodyPr>
          <a:lstStyle/>
          <a:p>
            <a:r>
              <a:rPr lang="en-US" sz="2400" dirty="0"/>
              <a:t>[25:75] And those who say, ‘Our Lord, grant us of our wives and children the delight of </a:t>
            </a:r>
            <a:r>
              <a:rPr lang="en-US" sz="2400" i="1" dirty="0"/>
              <a:t>our </a:t>
            </a:r>
            <a:r>
              <a:rPr lang="en-US" sz="2400" dirty="0"/>
              <a:t>eyes, and make us a model for the righteous</a:t>
            </a:r>
            <a:endParaRPr lang="en-US" sz="2400" b="1" dirty="0"/>
          </a:p>
        </p:txBody>
      </p:sp>
      <p:sp>
        <p:nvSpPr>
          <p:cNvPr id="6" name="TextBox 5"/>
          <p:cNvSpPr txBox="1"/>
          <p:nvPr/>
        </p:nvSpPr>
        <p:spPr>
          <a:xfrm>
            <a:off x="4683505" y="1027734"/>
            <a:ext cx="3723070" cy="400110"/>
          </a:xfrm>
          <a:prstGeom prst="rect">
            <a:avLst/>
          </a:prstGeom>
          <a:noFill/>
        </p:spPr>
        <p:txBody>
          <a:bodyPr wrap="none" rtlCol="0">
            <a:spAutoFit/>
          </a:bodyPr>
          <a:lstStyle/>
          <a:p>
            <a:r>
              <a:rPr lang="en-US" sz="2000" dirty="0"/>
              <a:t>Click             to listen the recitation</a:t>
            </a:r>
          </a:p>
        </p:txBody>
      </p:sp>
      <p:pic>
        <p:nvPicPr>
          <p:cNvPr id="2" name="Picture 1"/>
          <p:cNvPicPr>
            <a:picLocks noChangeAspect="1"/>
          </p:cNvPicPr>
          <p:nvPr/>
        </p:nvPicPr>
        <p:blipFill>
          <a:blip r:embed="rId5"/>
          <a:stretch>
            <a:fillRect/>
          </a:stretch>
        </p:blipFill>
        <p:spPr>
          <a:xfrm>
            <a:off x="4683505" y="2140339"/>
            <a:ext cx="4000052" cy="1737288"/>
          </a:xfrm>
          <a:prstGeom prst="rect">
            <a:avLst/>
          </a:prstGeom>
        </p:spPr>
      </p:pic>
      <p:pic>
        <p:nvPicPr>
          <p:cNvPr id="3" name="25_7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1">
                <a:tint val="45000"/>
                <a:satMod val="400000"/>
              </a:schemeClr>
            </a:duotone>
          </a:blip>
          <a:stretch>
            <a:fillRect/>
          </a:stretch>
        </p:blipFill>
        <p:spPr>
          <a:xfrm>
            <a:off x="5353050" y="1027734"/>
            <a:ext cx="544830" cy="544830"/>
          </a:xfrm>
          <a:prstGeom prst="rect">
            <a:avLst/>
          </a:prstGeom>
        </p:spPr>
      </p:pic>
      <p:sp>
        <p:nvSpPr>
          <p:cNvPr id="4" name="Slide Number Placeholder 3"/>
          <p:cNvSpPr>
            <a:spLocks noGrp="1"/>
          </p:cNvSpPr>
          <p:nvPr>
            <p:ph type="sldNum" sz="quarter" idx="12"/>
          </p:nvPr>
        </p:nvSpPr>
        <p:spPr/>
        <p:txBody>
          <a:bodyPr/>
          <a:lstStyle/>
          <a:p>
            <a:fld id="{D64212AE-C6D7-4DAE-B05A-60F3647E62E0}" type="slidenum">
              <a:rPr lang="en-US" smtClean="0"/>
              <a:t>7</a:t>
            </a:fld>
            <a:endParaRPr lang="en-US"/>
          </a:p>
        </p:txBody>
      </p:sp>
    </p:spTree>
    <p:extLst>
      <p:ext uri="{BB962C8B-B14F-4D97-AF65-F5344CB8AC3E}">
        <p14:creationId xmlns:p14="http://schemas.microsoft.com/office/powerpoint/2010/main" val="1473813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123" y="1310641"/>
            <a:ext cx="7886700" cy="3219998"/>
          </a:xfrm>
        </p:spPr>
        <p:txBody>
          <a:bodyPr>
            <a:noAutofit/>
          </a:bodyPr>
          <a:lstStyle/>
          <a:p>
            <a:r>
              <a:rPr lang="en-US" sz="2800" dirty="0" smtClean="0">
                <a:solidFill>
                  <a:srgbClr val="000000"/>
                </a:solidFill>
                <a:latin typeface="+mn-lt"/>
              </a:rPr>
              <a:t>In the light of this verse, what are our major responsibilities towards our families?</a:t>
            </a:r>
            <a:endParaRPr lang="en-US" sz="2800" dirty="0">
              <a:solidFill>
                <a:srgbClr val="000000"/>
              </a:solidFill>
              <a:latin typeface="+mn-lt"/>
            </a:endParaRPr>
          </a:p>
        </p:txBody>
      </p:sp>
      <p:sp>
        <p:nvSpPr>
          <p:cNvPr id="6" name="TextBox 5"/>
          <p:cNvSpPr txBox="1"/>
          <p:nvPr/>
        </p:nvSpPr>
        <p:spPr>
          <a:xfrm>
            <a:off x="2047747" y="4675419"/>
            <a:ext cx="4734110" cy="707886"/>
          </a:xfrm>
          <a:prstGeom prst="rect">
            <a:avLst/>
          </a:prstGeom>
          <a:noFill/>
        </p:spPr>
        <p:txBody>
          <a:bodyPr wrap="square" rtlCol="0">
            <a:spAutoFit/>
          </a:bodyPr>
          <a:lstStyle/>
          <a:p>
            <a:pPr algn="ctr"/>
            <a:r>
              <a:rPr lang="en-US" sz="4000" dirty="0" smtClean="0">
                <a:solidFill>
                  <a:srgbClr val="000000"/>
                </a:solidFill>
              </a:rPr>
              <a:t>Share your thoughts</a:t>
            </a:r>
            <a:endParaRPr lang="en-US" sz="4000" dirty="0">
              <a:solidFill>
                <a:srgbClr val="000000"/>
              </a:solidFill>
            </a:endParaRPr>
          </a:p>
        </p:txBody>
      </p:sp>
      <p:sp>
        <p:nvSpPr>
          <p:cNvPr id="3" name="Slide Number Placeholder 2"/>
          <p:cNvSpPr>
            <a:spLocks noGrp="1"/>
          </p:cNvSpPr>
          <p:nvPr>
            <p:ph type="sldNum" sz="quarter" idx="12"/>
          </p:nvPr>
        </p:nvSpPr>
        <p:spPr/>
        <p:txBody>
          <a:bodyPr/>
          <a:lstStyle/>
          <a:p>
            <a:fld id="{D64212AE-C6D7-4DAE-B05A-60F3647E62E0}" type="slidenum">
              <a:rPr lang="en-US" smtClean="0"/>
              <a:t>8</a:t>
            </a:fld>
            <a:endParaRPr lang="en-US"/>
          </a:p>
        </p:txBody>
      </p:sp>
    </p:spTree>
    <p:extLst>
      <p:ext uri="{BB962C8B-B14F-4D97-AF65-F5344CB8AC3E}">
        <p14:creationId xmlns:p14="http://schemas.microsoft.com/office/powerpoint/2010/main" val="3483768278"/>
      </p:ext>
    </p:extLst>
  </p:cSld>
  <p:clrMapOvr>
    <a:masterClrMapping/>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5036" y="1676317"/>
            <a:ext cx="8040370" cy="2923877"/>
          </a:xfrm>
          <a:prstGeom prst="rect">
            <a:avLst/>
          </a:prstGeom>
        </p:spPr>
        <p:txBody>
          <a:bodyPr wrap="square">
            <a:spAutoFit/>
          </a:bodyPr>
          <a:lstStyle/>
          <a:p>
            <a:r>
              <a:rPr lang="en-US" sz="2400" dirty="0"/>
              <a:t>As the Head of the family, a husband is responsible to provide for the needs of his wife and children. He should spend time with his family, bring them to the </a:t>
            </a:r>
            <a:r>
              <a:rPr lang="en-US" sz="2400" dirty="0" err="1"/>
              <a:t>Jamat</a:t>
            </a:r>
            <a:r>
              <a:rPr lang="en-US" sz="2400" dirty="0"/>
              <a:t> events and be part of their interest and problems. In everyday life we see that a successful leader is the one who is fully aware of the problems that lie in the domain of his responsibility</a:t>
            </a:r>
            <a:r>
              <a:rPr lang="en-US" sz="2400" dirty="0" smtClean="0"/>
              <a:t>.</a:t>
            </a:r>
          </a:p>
          <a:p>
            <a:endParaRPr lang="en-US" sz="2000" dirty="0"/>
          </a:p>
          <a:p>
            <a:pPr algn="r"/>
            <a:r>
              <a:rPr lang="en-US" sz="2000" dirty="0" smtClean="0"/>
              <a:t>(</a:t>
            </a:r>
            <a:r>
              <a:rPr lang="en-US" sz="2000" dirty="0" err="1" smtClean="0"/>
              <a:t>Huzur’s</a:t>
            </a:r>
            <a:r>
              <a:rPr lang="en-US" sz="2000" dirty="0" smtClean="0"/>
              <a:t> (aba)</a:t>
            </a:r>
            <a:r>
              <a:rPr lang="en-US" sz="2000" dirty="0"/>
              <a:t>Friday sermon July 2, 2004</a:t>
            </a:r>
            <a:r>
              <a:rPr lang="en-US" sz="2000" dirty="0" smtClean="0"/>
              <a:t>)</a:t>
            </a:r>
            <a:endParaRPr lang="en-US" sz="2000" dirty="0"/>
          </a:p>
        </p:txBody>
      </p:sp>
      <p:sp>
        <p:nvSpPr>
          <p:cNvPr id="3" name="TextBox 6"/>
          <p:cNvSpPr txBox="1"/>
          <p:nvPr/>
        </p:nvSpPr>
        <p:spPr>
          <a:xfrm>
            <a:off x="3541373" y="424487"/>
            <a:ext cx="4132261"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bg1"/>
                </a:solidFill>
              </a:rPr>
              <a:t>Guidance from the </a:t>
            </a:r>
            <a:r>
              <a:rPr lang="en-US" sz="2400" b="1" dirty="0" err="1" smtClean="0">
                <a:solidFill>
                  <a:schemeClr val="bg1"/>
                </a:solidFill>
              </a:rPr>
              <a:t>Huzur</a:t>
            </a:r>
            <a:r>
              <a:rPr lang="en-US" sz="2400" b="1" dirty="0" smtClean="0">
                <a:solidFill>
                  <a:schemeClr val="bg1"/>
                </a:solidFill>
              </a:rPr>
              <a:t> (aba)</a:t>
            </a:r>
            <a:endParaRPr lang="en-US" sz="2400" b="1" dirty="0">
              <a:solidFill>
                <a:schemeClr val="bg1"/>
              </a:solidFill>
            </a:endParaRPr>
          </a:p>
        </p:txBody>
      </p:sp>
      <p:sp>
        <p:nvSpPr>
          <p:cNvPr id="2" name="Slide Number Placeholder 1"/>
          <p:cNvSpPr>
            <a:spLocks noGrp="1"/>
          </p:cNvSpPr>
          <p:nvPr>
            <p:ph type="sldNum" sz="quarter" idx="12"/>
          </p:nvPr>
        </p:nvSpPr>
        <p:spPr/>
        <p:txBody>
          <a:bodyPr/>
          <a:lstStyle/>
          <a:p>
            <a:fld id="{D64212AE-C6D7-4DAE-B05A-60F3647E62E0}" type="slidenum">
              <a:rPr lang="en-US" smtClean="0"/>
              <a:t>9</a:t>
            </a:fld>
            <a:endParaRPr lang="en-US"/>
          </a:p>
        </p:txBody>
      </p:sp>
    </p:spTree>
    <p:extLst>
      <p:ext uri="{BB962C8B-B14F-4D97-AF65-F5344CB8AC3E}">
        <p14:creationId xmlns:p14="http://schemas.microsoft.com/office/powerpoint/2010/main" val="3294069880"/>
      </p:ext>
    </p:extLst>
  </p:cSld>
  <p:clrMapOvr>
    <a:masterClrMapping/>
  </p:clrMapOvr>
  <p:timing>
    <p:tnLst>
      <p:par>
        <p:cTn id="1" dur="indefinite" restart="never" nodeType="tmRoot"/>
      </p:par>
    </p:tnLst>
  </p:timing>
</p:sld>
</file>

<file path=ppt/theme/theme1.xml><?xml version="1.0" encoding="utf-8"?>
<a:theme xmlns:a="http://schemas.openxmlformats.org/drawingml/2006/main" name="Renaissance">
  <a:themeElements>
    <a:clrScheme name="Renaissance">
      <a:dk1>
        <a:srgbClr val="625B48"/>
      </a:dk1>
      <a:lt1>
        <a:srgbClr val="1A2D62"/>
      </a:lt1>
      <a:dk2>
        <a:srgbClr val="A7A7A7"/>
      </a:dk2>
      <a:lt2>
        <a:srgbClr val="535353"/>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Lucida Grande"/>
        <a:ea typeface="Lucida Grande"/>
        <a:cs typeface="Lucida Grande"/>
      </a:majorFont>
      <a:minorFont>
        <a:latin typeface="Helvetica"/>
        <a:ea typeface="Helvetica"/>
        <a:cs typeface="Helvetica"/>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A2C62"/>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25B48"/>
            </a:solidFill>
            <a:effectLst/>
            <a:uFillTx/>
            <a:latin typeface="Didot"/>
            <a:ea typeface="Didot"/>
            <a:cs typeface="Didot"/>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25B48"/>
            </a:solidFill>
            <a:effectLst/>
            <a:uFillTx/>
            <a:latin typeface="Didot"/>
            <a:ea typeface="Didot"/>
            <a:cs typeface="Didot"/>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3534</TotalTime>
  <Words>2175</Words>
  <Application>Microsoft Office PowerPoint</Application>
  <PresentationFormat>On-screen Show (4:3)</PresentationFormat>
  <Paragraphs>180</Paragraphs>
  <Slides>28</Slides>
  <Notes>14</Notes>
  <HiddenSlides>0</HiddenSlides>
  <MMClips>2</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Renaissance</vt:lpstr>
      <vt:lpstr>Office Theme</vt:lpstr>
      <vt:lpstr>Majlis Ansarullah Monthly Meeting</vt:lpstr>
      <vt:lpstr>AGENDA</vt:lpstr>
      <vt:lpstr>PowerPoint Presentation</vt:lpstr>
      <vt:lpstr>PowerPoint Presentation</vt:lpstr>
      <vt:lpstr>PowerPoint Presentation</vt:lpstr>
      <vt:lpstr>PowerPoint Presentation</vt:lpstr>
      <vt:lpstr>PowerPoint Presentation</vt:lpstr>
      <vt:lpstr>In the light of this verse, what are our major responsibilities towards our families?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do we stand?</vt:lpstr>
      <vt:lpstr>How to Improve?</vt:lpstr>
      <vt:lpstr>Health Topic: Pneumonia</vt:lpstr>
      <vt:lpstr>What Is Pneumonia?</vt:lpstr>
      <vt:lpstr>What Are the Symptoms of Pneumonia?</vt:lpstr>
      <vt:lpstr>How Is Pneumonia Treated?</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Rizwan Alladin</dc:creator>
  <cp:lastModifiedBy>Khan, Pervaiz (P.)</cp:lastModifiedBy>
  <cp:revision>240</cp:revision>
  <dcterms:created xsi:type="dcterms:W3CDTF">2015-11-01T03:33:14Z</dcterms:created>
  <dcterms:modified xsi:type="dcterms:W3CDTF">2017-02-06T00:23:06Z</dcterms:modified>
</cp:coreProperties>
</file>